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66"/>
  </p:notesMasterIdLst>
  <p:sldIdLst>
    <p:sldId id="256" r:id="rId5"/>
    <p:sldId id="257" r:id="rId6"/>
    <p:sldId id="258" r:id="rId7"/>
    <p:sldId id="395" r:id="rId8"/>
    <p:sldId id="351" r:id="rId9"/>
    <p:sldId id="368" r:id="rId10"/>
    <p:sldId id="396" r:id="rId11"/>
    <p:sldId id="397" r:id="rId12"/>
    <p:sldId id="398" r:id="rId13"/>
    <p:sldId id="399" r:id="rId14"/>
    <p:sldId id="400" r:id="rId15"/>
    <p:sldId id="401" r:id="rId16"/>
    <p:sldId id="365" r:id="rId17"/>
    <p:sldId id="352" r:id="rId18"/>
    <p:sldId id="379" r:id="rId19"/>
    <p:sldId id="414" r:id="rId20"/>
    <p:sldId id="261" r:id="rId21"/>
    <p:sldId id="262" r:id="rId22"/>
    <p:sldId id="369" r:id="rId23"/>
    <p:sldId id="370" r:id="rId24"/>
    <p:sldId id="371" r:id="rId25"/>
    <p:sldId id="356" r:id="rId26"/>
    <p:sldId id="387" r:id="rId27"/>
    <p:sldId id="388" r:id="rId28"/>
    <p:sldId id="389" r:id="rId29"/>
    <p:sldId id="390" r:id="rId30"/>
    <p:sldId id="391" r:id="rId31"/>
    <p:sldId id="392" r:id="rId32"/>
    <p:sldId id="393" r:id="rId33"/>
    <p:sldId id="394" r:id="rId34"/>
    <p:sldId id="372" r:id="rId35"/>
    <p:sldId id="378" r:id="rId36"/>
    <p:sldId id="263" r:id="rId37"/>
    <p:sldId id="264" r:id="rId38"/>
    <p:sldId id="362" r:id="rId39"/>
    <p:sldId id="358" r:id="rId40"/>
    <p:sldId id="364" r:id="rId41"/>
    <p:sldId id="367" r:id="rId42"/>
    <p:sldId id="360" r:id="rId43"/>
    <p:sldId id="382" r:id="rId44"/>
    <p:sldId id="383" r:id="rId45"/>
    <p:sldId id="384" r:id="rId46"/>
    <p:sldId id="385" r:id="rId47"/>
    <p:sldId id="386" r:id="rId48"/>
    <p:sldId id="417" r:id="rId49"/>
    <p:sldId id="418" r:id="rId50"/>
    <p:sldId id="419" r:id="rId51"/>
    <p:sldId id="420" r:id="rId52"/>
    <p:sldId id="421" r:id="rId53"/>
    <p:sldId id="403" r:id="rId54"/>
    <p:sldId id="404" r:id="rId55"/>
    <p:sldId id="405" r:id="rId56"/>
    <p:sldId id="416" r:id="rId57"/>
    <p:sldId id="406" r:id="rId58"/>
    <p:sldId id="413" r:id="rId59"/>
    <p:sldId id="415" r:id="rId60"/>
    <p:sldId id="411" r:id="rId61"/>
    <p:sldId id="265" r:id="rId62"/>
    <p:sldId id="266" r:id="rId63"/>
    <p:sldId id="267" r:id="rId64"/>
    <p:sldId id="268" r:id="rId65"/>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r:id="rId67" roundtripDataSignature="AMtx7mgGfCjKJY3ummInfh4SdRZpUugI6Q=="/>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8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0ECEFAD-3E83-405E-3EB2-DFC9786883D2}" v="1" dt="2024-05-17T19:32:45.731"/>
    <p1510:client id="{4C22F622-6701-0ED5-D778-F0AAAD46AA5B}" v="12" dt="2024-05-16T19:29:46.25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767"/>
    <p:restoredTop sz="74221" autoAdjust="0"/>
  </p:normalViewPr>
  <p:slideViewPr>
    <p:cSldViewPr snapToGrid="0">
      <p:cViewPr>
        <p:scale>
          <a:sx n="90" d="100"/>
          <a:sy n="90" d="100"/>
        </p:scale>
        <p:origin x="2827" y="115"/>
      </p:cViewPr>
      <p:guideLst/>
    </p:cSldViewPr>
  </p:slideViewPr>
  <p:notesTextViewPr>
    <p:cViewPr>
      <p:scale>
        <a:sx n="1" d="1"/>
        <a:sy n="1" d="1"/>
      </p:scale>
      <p:origin x="0" y="0"/>
    </p:cViewPr>
  </p:notesTextViewPr>
  <p:sorterViewPr>
    <p:cViewPr>
      <p:scale>
        <a:sx n="100" d="100"/>
        <a:sy n="100" d="100"/>
      </p:scale>
      <p:origin x="0" y="-7123"/>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72"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customschemas.google.com/relationships/presentationmetadata" Target="metadata"/><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71"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hieu Waeber" userId="S::mathieu.waeber@un.org::04d8e935-c572-4115-98a5-81e3624f76bd" providerId="AD" clId="Web-{4C22F622-6701-0ED5-D778-F0AAAD46AA5B}"/>
    <pc:docChg chg="modSld">
      <pc:chgData name="Mathieu Waeber" userId="S::mathieu.waeber@un.org::04d8e935-c572-4115-98a5-81e3624f76bd" providerId="AD" clId="Web-{4C22F622-6701-0ED5-D778-F0AAAD46AA5B}" dt="2024-05-16T19:29:45.816" v="10" actId="20577"/>
      <pc:docMkLst>
        <pc:docMk/>
      </pc:docMkLst>
      <pc:sldChg chg="modSp">
        <pc:chgData name="Mathieu Waeber" userId="S::mathieu.waeber@un.org::04d8e935-c572-4115-98a5-81e3624f76bd" providerId="AD" clId="Web-{4C22F622-6701-0ED5-D778-F0AAAD46AA5B}" dt="2024-05-16T19:29:45.816" v="10" actId="20577"/>
        <pc:sldMkLst>
          <pc:docMk/>
          <pc:sldMk cId="2488807981" sldId="364"/>
        </pc:sldMkLst>
        <pc:spChg chg="mod">
          <ac:chgData name="Mathieu Waeber" userId="S::mathieu.waeber@un.org::04d8e935-c572-4115-98a5-81e3624f76bd" providerId="AD" clId="Web-{4C22F622-6701-0ED5-D778-F0AAAD46AA5B}" dt="2024-05-16T19:29:45.816" v="10" actId="20577"/>
          <ac:spMkLst>
            <pc:docMk/>
            <pc:sldMk cId="2488807981" sldId="364"/>
            <ac:spMk id="135" creationId="{00000000-0000-0000-0000-000000000000}"/>
          </ac:spMkLst>
        </pc:spChg>
      </pc:sldChg>
      <pc:sldChg chg="modSp">
        <pc:chgData name="Mathieu Waeber" userId="S::mathieu.waeber@un.org::04d8e935-c572-4115-98a5-81e3624f76bd" providerId="AD" clId="Web-{4C22F622-6701-0ED5-D778-F0AAAD46AA5B}" dt="2024-05-16T19:20:14.425" v="3" actId="20577"/>
        <pc:sldMkLst>
          <pc:docMk/>
          <pc:sldMk cId="430538379" sldId="414"/>
        </pc:sldMkLst>
        <pc:spChg chg="mod">
          <ac:chgData name="Mathieu Waeber" userId="S::mathieu.waeber@un.org::04d8e935-c572-4115-98a5-81e3624f76bd" providerId="AD" clId="Web-{4C22F622-6701-0ED5-D778-F0AAAD46AA5B}" dt="2024-05-16T19:20:14.425" v="3" actId="20577"/>
          <ac:spMkLst>
            <pc:docMk/>
            <pc:sldMk cId="430538379" sldId="414"/>
            <ac:spMk id="2" creationId="{431E1D24-D78C-C728-13BB-5677468A8CED}"/>
          </ac:spMkLst>
        </pc:spChg>
      </pc:sldChg>
    </pc:docChg>
  </pc:docChgLst>
  <pc:docChgLst>
    <pc:chgData name="Mathieu Waeber" userId="S::mathieu.waeber@un.org::04d8e935-c572-4115-98a5-81e3624f76bd" providerId="AD" clId="Web-{40ECEFAD-3E83-405E-3EB2-DFC9786883D2}"/>
    <pc:docChg chg="modSld">
      <pc:chgData name="Mathieu Waeber" userId="S::mathieu.waeber@un.org::04d8e935-c572-4115-98a5-81e3624f76bd" providerId="AD" clId="Web-{40ECEFAD-3E83-405E-3EB2-DFC9786883D2}" dt="2024-05-17T19:32:45.731" v="0"/>
      <pc:docMkLst>
        <pc:docMk/>
      </pc:docMkLst>
      <pc:sldChg chg="modSp">
        <pc:chgData name="Mathieu Waeber" userId="S::mathieu.waeber@un.org::04d8e935-c572-4115-98a5-81e3624f76bd" providerId="AD" clId="Web-{40ECEFAD-3E83-405E-3EB2-DFC9786883D2}" dt="2024-05-17T19:32:45.731" v="0"/>
        <pc:sldMkLst>
          <pc:docMk/>
          <pc:sldMk cId="767874501" sldId="421"/>
        </pc:sldMkLst>
        <pc:spChg chg="mod">
          <ac:chgData name="Mathieu Waeber" userId="S::mathieu.waeber@un.org::04d8e935-c572-4115-98a5-81e3624f76bd" providerId="AD" clId="Web-{40ECEFAD-3E83-405E-3EB2-DFC9786883D2}" dt="2024-05-17T19:32:45.731" v="0"/>
          <ac:spMkLst>
            <pc:docMk/>
            <pc:sldMk cId="767874501" sldId="421"/>
            <ac:spMk id="4" creationId="{00000000-0000-0000-0000-00000000000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013A7E2-C741-F845-A0E1-A141D349C386}"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GB"/>
        </a:p>
      </dgm:t>
    </dgm:pt>
    <dgm:pt modelId="{F67F6CA6-30CF-9A40-A1E4-48A6B3B49EAA}">
      <dgm:prSet phldrT="[Text]" custT="1"/>
      <dgm:spPr>
        <a:solidFill>
          <a:srgbClr val="4F81BD"/>
        </a:solidFill>
      </dgm:spPr>
      <dgm:t>
        <a:bodyPr/>
        <a:lstStyle/>
        <a:p>
          <a:r>
            <a:rPr lang="en-GB" sz="1600" dirty="0">
              <a:solidFill>
                <a:schemeClr val="bg1"/>
              </a:solidFill>
              <a:latin typeface="+mn-lt"/>
              <a:ea typeface="Calibri"/>
              <a:cs typeface="Calibri"/>
              <a:sym typeface="Calibri"/>
            </a:rPr>
            <a:t>Discuss the Purpose of Surveillance and Proof</a:t>
          </a:r>
          <a:endParaRPr lang="en-GB" sz="1600" dirty="0">
            <a:solidFill>
              <a:schemeClr val="bg1"/>
            </a:solidFill>
            <a:latin typeface="+mn-lt"/>
          </a:endParaRPr>
        </a:p>
      </dgm:t>
    </dgm:pt>
    <dgm:pt modelId="{C21CEB39-6669-2246-BCA7-DD3FE2B2180A}" type="parTrans" cxnId="{5BC3AC3F-CC79-F045-BC2E-CE7F4C5328FA}">
      <dgm:prSet/>
      <dgm:spPr/>
      <dgm:t>
        <a:bodyPr/>
        <a:lstStyle/>
        <a:p>
          <a:endParaRPr lang="en-GB" sz="1600">
            <a:solidFill>
              <a:schemeClr val="bg1"/>
            </a:solidFill>
            <a:latin typeface="+mn-lt"/>
          </a:endParaRPr>
        </a:p>
      </dgm:t>
    </dgm:pt>
    <dgm:pt modelId="{ED7EFF97-F854-4B4E-8FD3-554E3E0A413D}" type="sibTrans" cxnId="{5BC3AC3F-CC79-F045-BC2E-CE7F4C5328FA}">
      <dgm:prSet/>
      <dgm:spPr/>
      <dgm:t>
        <a:bodyPr/>
        <a:lstStyle/>
        <a:p>
          <a:endParaRPr lang="en-GB" sz="1600">
            <a:solidFill>
              <a:schemeClr val="bg1"/>
            </a:solidFill>
            <a:latin typeface="+mn-lt"/>
          </a:endParaRPr>
        </a:p>
      </dgm:t>
    </dgm:pt>
    <dgm:pt modelId="{8DD2F281-C81B-0649-AEB0-DFBEF20A8868}">
      <dgm:prSet custT="1"/>
      <dgm:spPr>
        <a:solidFill>
          <a:srgbClr val="4F81BD"/>
        </a:solidFill>
      </dgm:spPr>
      <dgm:t>
        <a:bodyPr/>
        <a:lstStyle/>
        <a:p>
          <a:r>
            <a:rPr lang="en-GB" sz="1600" dirty="0">
              <a:solidFill>
                <a:schemeClr val="bg1"/>
              </a:solidFill>
              <a:latin typeface="+mn-lt"/>
              <a:ea typeface="Calibri"/>
              <a:cs typeface="Calibri"/>
              <a:sym typeface="Calibri"/>
            </a:rPr>
            <a:t>Discuss the Degradation of Explosives and Propellants</a:t>
          </a:r>
        </a:p>
      </dgm:t>
    </dgm:pt>
    <dgm:pt modelId="{0280BFFE-AED4-FC43-B053-17FEFCDE88FD}" type="parTrans" cxnId="{188EC9F5-2775-3C46-86E6-F4DC0FC1ADD7}">
      <dgm:prSet/>
      <dgm:spPr/>
      <dgm:t>
        <a:bodyPr/>
        <a:lstStyle/>
        <a:p>
          <a:endParaRPr lang="en-GB" sz="1600">
            <a:solidFill>
              <a:schemeClr val="bg1"/>
            </a:solidFill>
            <a:latin typeface="+mn-lt"/>
          </a:endParaRPr>
        </a:p>
      </dgm:t>
    </dgm:pt>
    <dgm:pt modelId="{848C7712-555B-FA41-9458-D2B9DB35B303}" type="sibTrans" cxnId="{188EC9F5-2775-3C46-86E6-F4DC0FC1ADD7}">
      <dgm:prSet/>
      <dgm:spPr/>
      <dgm:t>
        <a:bodyPr/>
        <a:lstStyle/>
        <a:p>
          <a:endParaRPr lang="en-GB" sz="1600">
            <a:solidFill>
              <a:schemeClr val="bg1"/>
            </a:solidFill>
            <a:latin typeface="+mn-lt"/>
          </a:endParaRPr>
        </a:p>
      </dgm:t>
    </dgm:pt>
    <dgm:pt modelId="{B034CA4F-26AE-6E46-B833-B75576C4A929}">
      <dgm:prSet custT="1"/>
      <dgm:spPr>
        <a:solidFill>
          <a:srgbClr val="4F81BD"/>
        </a:solidFill>
      </dgm:spPr>
      <dgm:t>
        <a:bodyPr/>
        <a:lstStyle/>
        <a:p>
          <a:r>
            <a:rPr lang="en-GB" sz="1600" dirty="0">
              <a:solidFill>
                <a:schemeClr val="bg1"/>
              </a:solidFill>
              <a:latin typeface="+mn-lt"/>
              <a:ea typeface="Calibri"/>
              <a:cs typeface="Calibri"/>
              <a:sym typeface="Calibri"/>
            </a:rPr>
            <a:t>Discuss the determination of ammunition surplus and stock management of an explosive storage site</a:t>
          </a:r>
        </a:p>
      </dgm:t>
    </dgm:pt>
    <dgm:pt modelId="{3A33310B-EDD5-174A-BEF9-FECC619BBBEA}" type="parTrans" cxnId="{CD693014-58D3-5B47-85CE-A15718DE3862}">
      <dgm:prSet/>
      <dgm:spPr/>
      <dgm:t>
        <a:bodyPr/>
        <a:lstStyle/>
        <a:p>
          <a:endParaRPr lang="en-GB" sz="1600">
            <a:solidFill>
              <a:schemeClr val="bg1"/>
            </a:solidFill>
            <a:latin typeface="+mn-lt"/>
          </a:endParaRPr>
        </a:p>
      </dgm:t>
    </dgm:pt>
    <dgm:pt modelId="{AE746CB7-4E2E-D24C-897D-D664874811B1}" type="sibTrans" cxnId="{CD693014-58D3-5B47-85CE-A15718DE3862}">
      <dgm:prSet/>
      <dgm:spPr/>
      <dgm:t>
        <a:bodyPr/>
        <a:lstStyle/>
        <a:p>
          <a:endParaRPr lang="en-GB" sz="1600">
            <a:solidFill>
              <a:schemeClr val="bg1"/>
            </a:solidFill>
            <a:latin typeface="+mn-lt"/>
          </a:endParaRPr>
        </a:p>
      </dgm:t>
    </dgm:pt>
    <dgm:pt modelId="{2ABF1F1A-E17A-0F4F-A9DF-A8409A7DE6E6}">
      <dgm:prSet custT="1"/>
      <dgm:spPr>
        <a:solidFill>
          <a:srgbClr val="4F81BD"/>
        </a:solidFill>
      </dgm:spPr>
      <dgm:t>
        <a:bodyPr/>
        <a:lstStyle/>
        <a:p>
          <a:r>
            <a:rPr lang="en-GB" sz="1600" dirty="0">
              <a:solidFill>
                <a:schemeClr val="bg1"/>
              </a:solidFill>
              <a:latin typeface="+mn-lt"/>
              <a:ea typeface="Calibri"/>
              <a:cs typeface="Calibri"/>
              <a:sym typeface="Calibri"/>
            </a:rPr>
            <a:t>Discuss the ESH Inspection Matrix and early warnings of expired ammunition during inspections</a:t>
          </a:r>
        </a:p>
      </dgm:t>
    </dgm:pt>
    <dgm:pt modelId="{1F049F81-FF66-0440-8C63-3BDD4D3B58AC}" type="parTrans" cxnId="{DFBAE881-0E84-874A-9970-796B6C978BB3}">
      <dgm:prSet/>
      <dgm:spPr/>
      <dgm:t>
        <a:bodyPr/>
        <a:lstStyle/>
        <a:p>
          <a:endParaRPr lang="en-GB" sz="1600">
            <a:solidFill>
              <a:schemeClr val="bg1"/>
            </a:solidFill>
            <a:latin typeface="+mn-lt"/>
          </a:endParaRPr>
        </a:p>
      </dgm:t>
    </dgm:pt>
    <dgm:pt modelId="{F2E2B4E7-8E35-964C-8112-CC8FEC2624A8}" type="sibTrans" cxnId="{DFBAE881-0E84-874A-9970-796B6C978BB3}">
      <dgm:prSet/>
      <dgm:spPr/>
      <dgm:t>
        <a:bodyPr/>
        <a:lstStyle/>
        <a:p>
          <a:endParaRPr lang="en-GB" sz="1600">
            <a:solidFill>
              <a:schemeClr val="bg1"/>
            </a:solidFill>
            <a:latin typeface="+mn-lt"/>
          </a:endParaRPr>
        </a:p>
      </dgm:t>
    </dgm:pt>
    <dgm:pt modelId="{D146800E-3EB0-7D42-A737-D74E3EA4C0DC}">
      <dgm:prSet custT="1"/>
      <dgm:spPr>
        <a:solidFill>
          <a:srgbClr val="4F81BD"/>
        </a:solidFill>
      </dgm:spPr>
      <dgm:t>
        <a:bodyPr/>
        <a:lstStyle/>
        <a:p>
          <a:r>
            <a:rPr lang="en-GB" sz="1600">
              <a:solidFill>
                <a:schemeClr val="bg1"/>
              </a:solidFill>
              <a:latin typeface="+mn-lt"/>
              <a:ea typeface="Calibri"/>
              <a:cs typeface="Calibri"/>
              <a:sym typeface="Calibri"/>
            </a:rPr>
            <a:t>Apply ammunition surveillance procedures to an explosive storage site</a:t>
          </a:r>
          <a:endParaRPr lang="en-GB" sz="1600" dirty="0">
            <a:solidFill>
              <a:schemeClr val="bg1"/>
            </a:solidFill>
            <a:latin typeface="+mn-lt"/>
            <a:ea typeface="Calibri"/>
            <a:cs typeface="Calibri"/>
            <a:sym typeface="Calibri"/>
          </a:endParaRPr>
        </a:p>
      </dgm:t>
    </dgm:pt>
    <dgm:pt modelId="{F60E681F-8EF2-1840-840E-904128438ACD}" type="parTrans" cxnId="{840201A6-C283-5548-A53F-1D5593AB8A8C}">
      <dgm:prSet/>
      <dgm:spPr/>
      <dgm:t>
        <a:bodyPr/>
        <a:lstStyle/>
        <a:p>
          <a:endParaRPr lang="en-GB" sz="1600">
            <a:solidFill>
              <a:schemeClr val="bg1"/>
            </a:solidFill>
            <a:latin typeface="+mn-lt"/>
          </a:endParaRPr>
        </a:p>
      </dgm:t>
    </dgm:pt>
    <dgm:pt modelId="{3C66E85C-789E-0142-A0BE-7B6615A5A853}" type="sibTrans" cxnId="{840201A6-C283-5548-A53F-1D5593AB8A8C}">
      <dgm:prSet/>
      <dgm:spPr/>
      <dgm:t>
        <a:bodyPr/>
        <a:lstStyle/>
        <a:p>
          <a:endParaRPr lang="en-GB" sz="1600">
            <a:solidFill>
              <a:schemeClr val="bg1"/>
            </a:solidFill>
            <a:latin typeface="+mn-lt"/>
          </a:endParaRPr>
        </a:p>
      </dgm:t>
    </dgm:pt>
    <dgm:pt modelId="{08A31B3E-B773-DF49-9F79-12EA3DA00060}">
      <dgm:prSet custT="1"/>
      <dgm:spPr>
        <a:solidFill>
          <a:srgbClr val="4F81BD"/>
        </a:solidFill>
      </dgm:spPr>
      <dgm:t>
        <a:bodyPr/>
        <a:lstStyle/>
        <a:p>
          <a:r>
            <a:rPr lang="en-GB" sz="1600" dirty="0">
              <a:solidFill>
                <a:schemeClr val="bg1"/>
              </a:solidFill>
              <a:latin typeface="+mn-lt"/>
              <a:ea typeface="Calibri"/>
              <a:cs typeface="Calibri"/>
              <a:sym typeface="Calibri"/>
            </a:rPr>
            <a:t>Examine ammunition inspection during UN peacekeeping operations</a:t>
          </a:r>
          <a:r>
            <a:rPr lang="en-GB" sz="1600" dirty="0">
              <a:solidFill>
                <a:schemeClr val="bg1"/>
              </a:solidFill>
              <a:latin typeface="+mn-lt"/>
            </a:rPr>
            <a:t> </a:t>
          </a:r>
          <a:endParaRPr lang="en-GB" sz="1600" b="0" i="0" u="none" strike="noStrike" cap="none" dirty="0">
            <a:solidFill>
              <a:schemeClr val="bg1"/>
            </a:solidFill>
            <a:latin typeface="+mn-lt"/>
            <a:ea typeface="Calibri"/>
            <a:cs typeface="Calibri"/>
            <a:sym typeface="Calibri"/>
          </a:endParaRPr>
        </a:p>
      </dgm:t>
    </dgm:pt>
    <dgm:pt modelId="{BB9B5AD2-BF78-5549-B176-C83A08429673}" type="parTrans" cxnId="{047ECB00-C915-A642-8C60-07D807760346}">
      <dgm:prSet/>
      <dgm:spPr/>
      <dgm:t>
        <a:bodyPr/>
        <a:lstStyle/>
        <a:p>
          <a:endParaRPr lang="en-GB" sz="1600">
            <a:solidFill>
              <a:schemeClr val="bg1"/>
            </a:solidFill>
            <a:latin typeface="+mn-lt"/>
          </a:endParaRPr>
        </a:p>
      </dgm:t>
    </dgm:pt>
    <dgm:pt modelId="{9938CEC4-03DA-7B43-9BD1-B265FFF92B9F}" type="sibTrans" cxnId="{047ECB00-C915-A642-8C60-07D807760346}">
      <dgm:prSet/>
      <dgm:spPr/>
      <dgm:t>
        <a:bodyPr/>
        <a:lstStyle/>
        <a:p>
          <a:endParaRPr lang="en-GB" sz="1600">
            <a:solidFill>
              <a:schemeClr val="bg1"/>
            </a:solidFill>
            <a:latin typeface="+mn-lt"/>
          </a:endParaRPr>
        </a:p>
      </dgm:t>
    </dgm:pt>
    <dgm:pt modelId="{E8FD74CF-161B-E146-BC81-D16883B5B746}" type="pres">
      <dgm:prSet presAssocID="{A013A7E2-C741-F845-A0E1-A141D349C386}" presName="linear" presStyleCnt="0">
        <dgm:presLayoutVars>
          <dgm:dir/>
          <dgm:animLvl val="lvl"/>
          <dgm:resizeHandles val="exact"/>
        </dgm:presLayoutVars>
      </dgm:prSet>
      <dgm:spPr/>
    </dgm:pt>
    <dgm:pt modelId="{F2566182-0058-8741-9EAA-D114BF3EAEF2}" type="pres">
      <dgm:prSet presAssocID="{F67F6CA6-30CF-9A40-A1E4-48A6B3B49EAA}" presName="parentLin" presStyleCnt="0"/>
      <dgm:spPr/>
    </dgm:pt>
    <dgm:pt modelId="{24809819-65AD-0F42-AB2C-D67E3E16CEAD}" type="pres">
      <dgm:prSet presAssocID="{F67F6CA6-30CF-9A40-A1E4-48A6B3B49EAA}" presName="parentLeftMargin" presStyleLbl="node1" presStyleIdx="0" presStyleCnt="6"/>
      <dgm:spPr/>
    </dgm:pt>
    <dgm:pt modelId="{5609952F-AEC6-7A4E-8155-C2ED7141DDA0}" type="pres">
      <dgm:prSet presAssocID="{F67F6CA6-30CF-9A40-A1E4-48A6B3B49EAA}" presName="parentText" presStyleLbl="node1" presStyleIdx="0" presStyleCnt="6" custScaleX="125537" custScaleY="214036" custLinFactNeighborY="-10493">
        <dgm:presLayoutVars>
          <dgm:chMax val="0"/>
          <dgm:bulletEnabled val="1"/>
        </dgm:presLayoutVars>
      </dgm:prSet>
      <dgm:spPr/>
    </dgm:pt>
    <dgm:pt modelId="{39E91A60-A91C-B149-92A4-F822A8CCE41F}" type="pres">
      <dgm:prSet presAssocID="{F67F6CA6-30CF-9A40-A1E4-48A6B3B49EAA}" presName="negativeSpace" presStyleCnt="0"/>
      <dgm:spPr/>
    </dgm:pt>
    <dgm:pt modelId="{807EBE3B-2BB3-0F48-B61D-E974B5266F0C}" type="pres">
      <dgm:prSet presAssocID="{F67F6CA6-30CF-9A40-A1E4-48A6B3B49EAA}" presName="childText" presStyleLbl="conFgAcc1" presStyleIdx="0" presStyleCnt="6" custScaleY="124456" custLinFactY="-65" custLinFactNeighborX="-1121" custLinFactNeighborY="-100000">
        <dgm:presLayoutVars>
          <dgm:bulletEnabled val="1"/>
        </dgm:presLayoutVars>
      </dgm:prSet>
      <dgm:spPr>
        <a:ln>
          <a:solidFill>
            <a:srgbClr val="4F81BD"/>
          </a:solidFill>
        </a:ln>
      </dgm:spPr>
    </dgm:pt>
    <dgm:pt modelId="{8C1DEDF8-4E6F-F74D-BB04-3F1A42BC13B9}" type="pres">
      <dgm:prSet presAssocID="{ED7EFF97-F854-4B4E-8FD3-554E3E0A413D}" presName="spaceBetweenRectangles" presStyleCnt="0"/>
      <dgm:spPr/>
    </dgm:pt>
    <dgm:pt modelId="{66360E87-BB8E-FC42-A009-E6FBD91DC1FB}" type="pres">
      <dgm:prSet presAssocID="{8DD2F281-C81B-0649-AEB0-DFBEF20A8868}" presName="parentLin" presStyleCnt="0"/>
      <dgm:spPr/>
    </dgm:pt>
    <dgm:pt modelId="{BC8E28F7-1F45-714A-BF1D-5A92D5951296}" type="pres">
      <dgm:prSet presAssocID="{8DD2F281-C81B-0649-AEB0-DFBEF20A8868}" presName="parentLeftMargin" presStyleLbl="node1" presStyleIdx="0" presStyleCnt="6"/>
      <dgm:spPr/>
    </dgm:pt>
    <dgm:pt modelId="{D1F952B9-C992-B445-AC77-393D9DCBCDC1}" type="pres">
      <dgm:prSet presAssocID="{8DD2F281-C81B-0649-AEB0-DFBEF20A8868}" presName="parentText" presStyleLbl="node1" presStyleIdx="1" presStyleCnt="6" custScaleX="125537" custScaleY="214036" custLinFactNeighborY="-10493">
        <dgm:presLayoutVars>
          <dgm:chMax val="0"/>
          <dgm:bulletEnabled val="1"/>
        </dgm:presLayoutVars>
      </dgm:prSet>
      <dgm:spPr/>
    </dgm:pt>
    <dgm:pt modelId="{D792182A-5F9E-744D-837B-D647E1F2373A}" type="pres">
      <dgm:prSet presAssocID="{8DD2F281-C81B-0649-AEB0-DFBEF20A8868}" presName="negativeSpace" presStyleCnt="0"/>
      <dgm:spPr/>
    </dgm:pt>
    <dgm:pt modelId="{A20EEF94-9187-E74B-96BD-2FAFAC23C54C}" type="pres">
      <dgm:prSet presAssocID="{8DD2F281-C81B-0649-AEB0-DFBEF20A8868}" presName="childText" presStyleLbl="conFgAcc1" presStyleIdx="1" presStyleCnt="6" custScaleY="124456" custLinFactY="-65" custLinFactNeighborX="-1121" custLinFactNeighborY="-100000">
        <dgm:presLayoutVars>
          <dgm:bulletEnabled val="1"/>
        </dgm:presLayoutVars>
      </dgm:prSet>
      <dgm:spPr>
        <a:ln>
          <a:solidFill>
            <a:srgbClr val="4F81BD"/>
          </a:solidFill>
        </a:ln>
      </dgm:spPr>
    </dgm:pt>
    <dgm:pt modelId="{3A929C5E-72F3-DD4F-8E5C-31E4B3E176B9}" type="pres">
      <dgm:prSet presAssocID="{848C7712-555B-FA41-9458-D2B9DB35B303}" presName="spaceBetweenRectangles" presStyleCnt="0"/>
      <dgm:spPr/>
    </dgm:pt>
    <dgm:pt modelId="{61857DCF-932D-9B42-9A52-4BBB1884E5DB}" type="pres">
      <dgm:prSet presAssocID="{B034CA4F-26AE-6E46-B833-B75576C4A929}" presName="parentLin" presStyleCnt="0"/>
      <dgm:spPr/>
    </dgm:pt>
    <dgm:pt modelId="{3C523894-3105-A746-9291-D407239C1937}" type="pres">
      <dgm:prSet presAssocID="{B034CA4F-26AE-6E46-B833-B75576C4A929}" presName="parentLeftMargin" presStyleLbl="node1" presStyleIdx="1" presStyleCnt="6"/>
      <dgm:spPr/>
    </dgm:pt>
    <dgm:pt modelId="{76987281-C587-7947-A1AE-92AB52186EA4}" type="pres">
      <dgm:prSet presAssocID="{B034CA4F-26AE-6E46-B833-B75576C4A929}" presName="parentText" presStyleLbl="node1" presStyleIdx="2" presStyleCnt="6" custScaleX="125537" custScaleY="214036" custLinFactNeighborY="-10493">
        <dgm:presLayoutVars>
          <dgm:chMax val="0"/>
          <dgm:bulletEnabled val="1"/>
        </dgm:presLayoutVars>
      </dgm:prSet>
      <dgm:spPr/>
    </dgm:pt>
    <dgm:pt modelId="{4700BDB6-73D0-EE41-BCEA-9258A0C9AE01}" type="pres">
      <dgm:prSet presAssocID="{B034CA4F-26AE-6E46-B833-B75576C4A929}" presName="negativeSpace" presStyleCnt="0"/>
      <dgm:spPr/>
    </dgm:pt>
    <dgm:pt modelId="{72892CF8-F200-F04C-A03F-6B7518515ED3}" type="pres">
      <dgm:prSet presAssocID="{B034CA4F-26AE-6E46-B833-B75576C4A929}" presName="childText" presStyleLbl="conFgAcc1" presStyleIdx="2" presStyleCnt="6" custScaleY="124456" custLinFactY="-65" custLinFactNeighborX="-1121" custLinFactNeighborY="-100000">
        <dgm:presLayoutVars>
          <dgm:bulletEnabled val="1"/>
        </dgm:presLayoutVars>
      </dgm:prSet>
      <dgm:spPr>
        <a:ln>
          <a:solidFill>
            <a:srgbClr val="4F81BD"/>
          </a:solidFill>
        </a:ln>
      </dgm:spPr>
    </dgm:pt>
    <dgm:pt modelId="{32E1D601-51DC-D649-9773-F44E28DD74FA}" type="pres">
      <dgm:prSet presAssocID="{AE746CB7-4E2E-D24C-897D-D664874811B1}" presName="spaceBetweenRectangles" presStyleCnt="0"/>
      <dgm:spPr/>
    </dgm:pt>
    <dgm:pt modelId="{5D280DA3-F3D6-8748-82BF-B4D9544846B1}" type="pres">
      <dgm:prSet presAssocID="{2ABF1F1A-E17A-0F4F-A9DF-A8409A7DE6E6}" presName="parentLin" presStyleCnt="0"/>
      <dgm:spPr/>
    </dgm:pt>
    <dgm:pt modelId="{F8C09E9F-86BB-284A-8BCC-AB2634CC8B29}" type="pres">
      <dgm:prSet presAssocID="{2ABF1F1A-E17A-0F4F-A9DF-A8409A7DE6E6}" presName="parentLeftMargin" presStyleLbl="node1" presStyleIdx="2" presStyleCnt="6"/>
      <dgm:spPr/>
    </dgm:pt>
    <dgm:pt modelId="{7B375A7B-4CAD-A647-89AF-7CBC4BF0C4DB}" type="pres">
      <dgm:prSet presAssocID="{2ABF1F1A-E17A-0F4F-A9DF-A8409A7DE6E6}" presName="parentText" presStyleLbl="node1" presStyleIdx="3" presStyleCnt="6" custScaleX="125537" custScaleY="214036">
        <dgm:presLayoutVars>
          <dgm:chMax val="0"/>
          <dgm:bulletEnabled val="1"/>
        </dgm:presLayoutVars>
      </dgm:prSet>
      <dgm:spPr/>
    </dgm:pt>
    <dgm:pt modelId="{F3E4FE45-2ADB-484A-BDE7-98C3B926B7CC}" type="pres">
      <dgm:prSet presAssocID="{2ABF1F1A-E17A-0F4F-A9DF-A8409A7DE6E6}" presName="negativeSpace" presStyleCnt="0"/>
      <dgm:spPr/>
    </dgm:pt>
    <dgm:pt modelId="{3343D9FF-232A-E246-96BF-BF75310620D9}" type="pres">
      <dgm:prSet presAssocID="{2ABF1F1A-E17A-0F4F-A9DF-A8409A7DE6E6}" presName="childText" presStyleLbl="conFgAcc1" presStyleIdx="3" presStyleCnt="6" custScaleY="124456" custLinFactY="-65" custLinFactNeighborX="-1121" custLinFactNeighborY="-100000">
        <dgm:presLayoutVars>
          <dgm:bulletEnabled val="1"/>
        </dgm:presLayoutVars>
      </dgm:prSet>
      <dgm:spPr>
        <a:ln>
          <a:solidFill>
            <a:srgbClr val="4F81BD"/>
          </a:solidFill>
        </a:ln>
      </dgm:spPr>
    </dgm:pt>
    <dgm:pt modelId="{AF7D2B27-417B-0440-93BD-882C2F7C47A2}" type="pres">
      <dgm:prSet presAssocID="{F2E2B4E7-8E35-964C-8112-CC8FEC2624A8}" presName="spaceBetweenRectangles" presStyleCnt="0"/>
      <dgm:spPr/>
    </dgm:pt>
    <dgm:pt modelId="{FB43BC11-CC24-B04D-96DC-AF9A78B57DAE}" type="pres">
      <dgm:prSet presAssocID="{D146800E-3EB0-7D42-A737-D74E3EA4C0DC}" presName="parentLin" presStyleCnt="0"/>
      <dgm:spPr/>
    </dgm:pt>
    <dgm:pt modelId="{C7E9B561-C46D-A641-89C3-59469DF20BDE}" type="pres">
      <dgm:prSet presAssocID="{D146800E-3EB0-7D42-A737-D74E3EA4C0DC}" presName="parentLeftMargin" presStyleLbl="node1" presStyleIdx="3" presStyleCnt="6"/>
      <dgm:spPr/>
    </dgm:pt>
    <dgm:pt modelId="{0E5C671B-1291-924C-A906-230E325B4429}" type="pres">
      <dgm:prSet presAssocID="{D146800E-3EB0-7D42-A737-D74E3EA4C0DC}" presName="parentText" presStyleLbl="node1" presStyleIdx="4" presStyleCnt="6" custScaleX="125537" custScaleY="214036">
        <dgm:presLayoutVars>
          <dgm:chMax val="0"/>
          <dgm:bulletEnabled val="1"/>
        </dgm:presLayoutVars>
      </dgm:prSet>
      <dgm:spPr/>
    </dgm:pt>
    <dgm:pt modelId="{B3C39E82-4F0C-CC47-99C8-0B77D718BEE4}" type="pres">
      <dgm:prSet presAssocID="{D146800E-3EB0-7D42-A737-D74E3EA4C0DC}" presName="negativeSpace" presStyleCnt="0"/>
      <dgm:spPr/>
    </dgm:pt>
    <dgm:pt modelId="{C40DA54D-8F58-8241-9B09-139B2E6B47BE}" type="pres">
      <dgm:prSet presAssocID="{D146800E-3EB0-7D42-A737-D74E3EA4C0DC}" presName="childText" presStyleLbl="conFgAcc1" presStyleIdx="4" presStyleCnt="6" custScaleY="124456" custLinFactY="-65" custLinFactNeighborX="-1121" custLinFactNeighborY="-100000">
        <dgm:presLayoutVars>
          <dgm:bulletEnabled val="1"/>
        </dgm:presLayoutVars>
      </dgm:prSet>
      <dgm:spPr>
        <a:ln>
          <a:solidFill>
            <a:srgbClr val="4F81BD"/>
          </a:solidFill>
        </a:ln>
      </dgm:spPr>
    </dgm:pt>
    <dgm:pt modelId="{B2DAC8F8-A933-6A44-AA00-79D418F946D0}" type="pres">
      <dgm:prSet presAssocID="{3C66E85C-789E-0142-A0BE-7B6615A5A853}" presName="spaceBetweenRectangles" presStyleCnt="0"/>
      <dgm:spPr/>
    </dgm:pt>
    <dgm:pt modelId="{4DB78C27-C497-8B40-BA09-82181AD48A4B}" type="pres">
      <dgm:prSet presAssocID="{08A31B3E-B773-DF49-9F79-12EA3DA00060}" presName="parentLin" presStyleCnt="0"/>
      <dgm:spPr/>
    </dgm:pt>
    <dgm:pt modelId="{A30FB8E6-3F00-3D4C-B5A6-CBB384724FEB}" type="pres">
      <dgm:prSet presAssocID="{08A31B3E-B773-DF49-9F79-12EA3DA00060}" presName="parentLeftMargin" presStyleLbl="node1" presStyleIdx="4" presStyleCnt="6"/>
      <dgm:spPr/>
    </dgm:pt>
    <dgm:pt modelId="{935E4D56-6BCD-0F40-83A5-C491BD52B730}" type="pres">
      <dgm:prSet presAssocID="{08A31B3E-B773-DF49-9F79-12EA3DA00060}" presName="parentText" presStyleLbl="node1" presStyleIdx="5" presStyleCnt="6" custScaleX="125537" custScaleY="214036">
        <dgm:presLayoutVars>
          <dgm:chMax val="0"/>
          <dgm:bulletEnabled val="1"/>
        </dgm:presLayoutVars>
      </dgm:prSet>
      <dgm:spPr/>
    </dgm:pt>
    <dgm:pt modelId="{012B1EF4-623C-8C41-95FD-EE4CB67B321A}" type="pres">
      <dgm:prSet presAssocID="{08A31B3E-B773-DF49-9F79-12EA3DA00060}" presName="negativeSpace" presStyleCnt="0"/>
      <dgm:spPr/>
    </dgm:pt>
    <dgm:pt modelId="{AF7DFD0B-B840-2B44-AB2F-F4EA82E6718E}" type="pres">
      <dgm:prSet presAssocID="{08A31B3E-B773-DF49-9F79-12EA3DA00060}" presName="childText" presStyleLbl="conFgAcc1" presStyleIdx="5" presStyleCnt="6" custScaleY="124456" custLinFactNeighborX="-1121" custLinFactNeighborY="-36697">
        <dgm:presLayoutVars>
          <dgm:bulletEnabled val="1"/>
        </dgm:presLayoutVars>
      </dgm:prSet>
      <dgm:spPr>
        <a:ln>
          <a:solidFill>
            <a:srgbClr val="4F81BD"/>
          </a:solidFill>
        </a:ln>
      </dgm:spPr>
    </dgm:pt>
  </dgm:ptLst>
  <dgm:cxnLst>
    <dgm:cxn modelId="{F72A6600-5DA8-0040-B668-EE1E7AF89336}" type="presOf" srcId="{8DD2F281-C81B-0649-AEB0-DFBEF20A8868}" destId="{D1F952B9-C992-B445-AC77-393D9DCBCDC1}" srcOrd="1" destOrd="0" presId="urn:microsoft.com/office/officeart/2005/8/layout/list1"/>
    <dgm:cxn modelId="{047ECB00-C915-A642-8C60-07D807760346}" srcId="{A013A7E2-C741-F845-A0E1-A141D349C386}" destId="{08A31B3E-B773-DF49-9F79-12EA3DA00060}" srcOrd="5" destOrd="0" parTransId="{BB9B5AD2-BF78-5549-B176-C83A08429673}" sibTransId="{9938CEC4-03DA-7B43-9BD1-B265FFF92B9F}"/>
    <dgm:cxn modelId="{12A67F0D-C83C-3B42-ADE6-6EE286A64AE1}" type="presOf" srcId="{F67F6CA6-30CF-9A40-A1E4-48A6B3B49EAA}" destId="{5609952F-AEC6-7A4E-8155-C2ED7141DDA0}" srcOrd="1" destOrd="0" presId="urn:microsoft.com/office/officeart/2005/8/layout/list1"/>
    <dgm:cxn modelId="{CD693014-58D3-5B47-85CE-A15718DE3862}" srcId="{A013A7E2-C741-F845-A0E1-A141D349C386}" destId="{B034CA4F-26AE-6E46-B833-B75576C4A929}" srcOrd="2" destOrd="0" parTransId="{3A33310B-EDD5-174A-BEF9-FECC619BBBEA}" sibTransId="{AE746CB7-4E2E-D24C-897D-D664874811B1}"/>
    <dgm:cxn modelId="{3F08F519-27C1-2F4B-9A12-C15D1B642B62}" type="presOf" srcId="{A013A7E2-C741-F845-A0E1-A141D349C386}" destId="{E8FD74CF-161B-E146-BC81-D16883B5B746}" srcOrd="0" destOrd="0" presId="urn:microsoft.com/office/officeart/2005/8/layout/list1"/>
    <dgm:cxn modelId="{60936E2F-E57E-C041-9E92-0960F33295E0}" type="presOf" srcId="{08A31B3E-B773-DF49-9F79-12EA3DA00060}" destId="{A30FB8E6-3F00-3D4C-B5A6-CBB384724FEB}" srcOrd="0" destOrd="0" presId="urn:microsoft.com/office/officeart/2005/8/layout/list1"/>
    <dgm:cxn modelId="{5BC3AC3F-CC79-F045-BC2E-CE7F4C5328FA}" srcId="{A013A7E2-C741-F845-A0E1-A141D349C386}" destId="{F67F6CA6-30CF-9A40-A1E4-48A6B3B49EAA}" srcOrd="0" destOrd="0" parTransId="{C21CEB39-6669-2246-BCA7-DD3FE2B2180A}" sibTransId="{ED7EFF97-F854-4B4E-8FD3-554E3E0A413D}"/>
    <dgm:cxn modelId="{22D19742-1287-4B47-BD1C-0F3515BAD752}" type="presOf" srcId="{B034CA4F-26AE-6E46-B833-B75576C4A929}" destId="{3C523894-3105-A746-9291-D407239C1937}" srcOrd="0" destOrd="0" presId="urn:microsoft.com/office/officeart/2005/8/layout/list1"/>
    <dgm:cxn modelId="{092C7E67-6634-8B4F-ADC2-78AEF3E20FDB}" type="presOf" srcId="{F67F6CA6-30CF-9A40-A1E4-48A6B3B49EAA}" destId="{24809819-65AD-0F42-AB2C-D67E3E16CEAD}" srcOrd="0" destOrd="0" presId="urn:microsoft.com/office/officeart/2005/8/layout/list1"/>
    <dgm:cxn modelId="{7FA2FC56-C416-6749-B85F-4D65E36B0D11}" type="presOf" srcId="{D146800E-3EB0-7D42-A737-D74E3EA4C0DC}" destId="{0E5C671B-1291-924C-A906-230E325B4429}" srcOrd="1" destOrd="0" presId="urn:microsoft.com/office/officeart/2005/8/layout/list1"/>
    <dgm:cxn modelId="{DFBAE881-0E84-874A-9970-796B6C978BB3}" srcId="{A013A7E2-C741-F845-A0E1-A141D349C386}" destId="{2ABF1F1A-E17A-0F4F-A9DF-A8409A7DE6E6}" srcOrd="3" destOrd="0" parTransId="{1F049F81-FF66-0440-8C63-3BDD4D3B58AC}" sibTransId="{F2E2B4E7-8E35-964C-8112-CC8FEC2624A8}"/>
    <dgm:cxn modelId="{3E554989-60F4-9D43-914E-8A322A7D4313}" type="presOf" srcId="{B034CA4F-26AE-6E46-B833-B75576C4A929}" destId="{76987281-C587-7947-A1AE-92AB52186EA4}" srcOrd="1" destOrd="0" presId="urn:microsoft.com/office/officeart/2005/8/layout/list1"/>
    <dgm:cxn modelId="{BEB80397-059E-474A-A4D8-D9945EDC4E54}" type="presOf" srcId="{2ABF1F1A-E17A-0F4F-A9DF-A8409A7DE6E6}" destId="{7B375A7B-4CAD-A647-89AF-7CBC4BF0C4DB}" srcOrd="1" destOrd="0" presId="urn:microsoft.com/office/officeart/2005/8/layout/list1"/>
    <dgm:cxn modelId="{B9CD34A5-B61D-2D48-9EDF-4592C6314356}" type="presOf" srcId="{2ABF1F1A-E17A-0F4F-A9DF-A8409A7DE6E6}" destId="{F8C09E9F-86BB-284A-8BCC-AB2634CC8B29}" srcOrd="0" destOrd="0" presId="urn:microsoft.com/office/officeart/2005/8/layout/list1"/>
    <dgm:cxn modelId="{840201A6-C283-5548-A53F-1D5593AB8A8C}" srcId="{A013A7E2-C741-F845-A0E1-A141D349C386}" destId="{D146800E-3EB0-7D42-A737-D74E3EA4C0DC}" srcOrd="4" destOrd="0" parTransId="{F60E681F-8EF2-1840-840E-904128438ACD}" sibTransId="{3C66E85C-789E-0142-A0BE-7B6615A5A853}"/>
    <dgm:cxn modelId="{345BAACC-1A64-1848-BD04-6C852B6C02AF}" type="presOf" srcId="{D146800E-3EB0-7D42-A737-D74E3EA4C0DC}" destId="{C7E9B561-C46D-A641-89C3-59469DF20BDE}" srcOrd="0" destOrd="0" presId="urn:microsoft.com/office/officeart/2005/8/layout/list1"/>
    <dgm:cxn modelId="{D26C4CCD-77E5-2A4E-BE58-84FF861A7271}" type="presOf" srcId="{8DD2F281-C81B-0649-AEB0-DFBEF20A8868}" destId="{BC8E28F7-1F45-714A-BF1D-5A92D5951296}" srcOrd="0" destOrd="0" presId="urn:microsoft.com/office/officeart/2005/8/layout/list1"/>
    <dgm:cxn modelId="{ABFE97E0-8F23-6842-B832-75A06688B8CB}" type="presOf" srcId="{08A31B3E-B773-DF49-9F79-12EA3DA00060}" destId="{935E4D56-6BCD-0F40-83A5-C491BD52B730}" srcOrd="1" destOrd="0" presId="urn:microsoft.com/office/officeart/2005/8/layout/list1"/>
    <dgm:cxn modelId="{188EC9F5-2775-3C46-86E6-F4DC0FC1ADD7}" srcId="{A013A7E2-C741-F845-A0E1-A141D349C386}" destId="{8DD2F281-C81B-0649-AEB0-DFBEF20A8868}" srcOrd="1" destOrd="0" parTransId="{0280BFFE-AED4-FC43-B053-17FEFCDE88FD}" sibTransId="{848C7712-555B-FA41-9458-D2B9DB35B303}"/>
    <dgm:cxn modelId="{5D879D12-9678-9245-A647-B9B9B804D361}" type="presParOf" srcId="{E8FD74CF-161B-E146-BC81-D16883B5B746}" destId="{F2566182-0058-8741-9EAA-D114BF3EAEF2}" srcOrd="0" destOrd="0" presId="urn:microsoft.com/office/officeart/2005/8/layout/list1"/>
    <dgm:cxn modelId="{55F4D527-109B-3C42-9393-F8AEB1FFA2F1}" type="presParOf" srcId="{F2566182-0058-8741-9EAA-D114BF3EAEF2}" destId="{24809819-65AD-0F42-AB2C-D67E3E16CEAD}" srcOrd="0" destOrd="0" presId="urn:microsoft.com/office/officeart/2005/8/layout/list1"/>
    <dgm:cxn modelId="{04403C0A-C140-4746-9CC6-64475835BE09}" type="presParOf" srcId="{F2566182-0058-8741-9EAA-D114BF3EAEF2}" destId="{5609952F-AEC6-7A4E-8155-C2ED7141DDA0}" srcOrd="1" destOrd="0" presId="urn:microsoft.com/office/officeart/2005/8/layout/list1"/>
    <dgm:cxn modelId="{ABADA86B-7FFA-F64D-934A-EA2552EC2413}" type="presParOf" srcId="{E8FD74CF-161B-E146-BC81-D16883B5B746}" destId="{39E91A60-A91C-B149-92A4-F822A8CCE41F}" srcOrd="1" destOrd="0" presId="urn:microsoft.com/office/officeart/2005/8/layout/list1"/>
    <dgm:cxn modelId="{F31816BD-D6E3-DE4D-BF5C-54AD737ABDDF}" type="presParOf" srcId="{E8FD74CF-161B-E146-BC81-D16883B5B746}" destId="{807EBE3B-2BB3-0F48-B61D-E974B5266F0C}" srcOrd="2" destOrd="0" presId="urn:microsoft.com/office/officeart/2005/8/layout/list1"/>
    <dgm:cxn modelId="{2C70A271-6A3E-1B4C-8B97-BC584EE7A561}" type="presParOf" srcId="{E8FD74CF-161B-E146-BC81-D16883B5B746}" destId="{8C1DEDF8-4E6F-F74D-BB04-3F1A42BC13B9}" srcOrd="3" destOrd="0" presId="urn:microsoft.com/office/officeart/2005/8/layout/list1"/>
    <dgm:cxn modelId="{8026ED9A-F73C-6141-8705-4A3D6217F455}" type="presParOf" srcId="{E8FD74CF-161B-E146-BC81-D16883B5B746}" destId="{66360E87-BB8E-FC42-A009-E6FBD91DC1FB}" srcOrd="4" destOrd="0" presId="urn:microsoft.com/office/officeart/2005/8/layout/list1"/>
    <dgm:cxn modelId="{1BBA2CA2-80E4-B347-ABDA-02BD4AB1F8F0}" type="presParOf" srcId="{66360E87-BB8E-FC42-A009-E6FBD91DC1FB}" destId="{BC8E28F7-1F45-714A-BF1D-5A92D5951296}" srcOrd="0" destOrd="0" presId="urn:microsoft.com/office/officeart/2005/8/layout/list1"/>
    <dgm:cxn modelId="{9C1A4299-F300-0742-9E64-E76398D94722}" type="presParOf" srcId="{66360E87-BB8E-FC42-A009-E6FBD91DC1FB}" destId="{D1F952B9-C992-B445-AC77-393D9DCBCDC1}" srcOrd="1" destOrd="0" presId="urn:microsoft.com/office/officeart/2005/8/layout/list1"/>
    <dgm:cxn modelId="{778343FE-7D57-BA48-A1E7-9F02E14DA769}" type="presParOf" srcId="{E8FD74CF-161B-E146-BC81-D16883B5B746}" destId="{D792182A-5F9E-744D-837B-D647E1F2373A}" srcOrd="5" destOrd="0" presId="urn:microsoft.com/office/officeart/2005/8/layout/list1"/>
    <dgm:cxn modelId="{26A2305C-BF04-334D-B4C2-B0FD71051104}" type="presParOf" srcId="{E8FD74CF-161B-E146-BC81-D16883B5B746}" destId="{A20EEF94-9187-E74B-96BD-2FAFAC23C54C}" srcOrd="6" destOrd="0" presId="urn:microsoft.com/office/officeart/2005/8/layout/list1"/>
    <dgm:cxn modelId="{5ED2D025-44D8-A54C-8B1A-0F8C6717DF51}" type="presParOf" srcId="{E8FD74CF-161B-E146-BC81-D16883B5B746}" destId="{3A929C5E-72F3-DD4F-8E5C-31E4B3E176B9}" srcOrd="7" destOrd="0" presId="urn:microsoft.com/office/officeart/2005/8/layout/list1"/>
    <dgm:cxn modelId="{928680C9-1934-0E44-8978-263F220B5ED4}" type="presParOf" srcId="{E8FD74CF-161B-E146-BC81-D16883B5B746}" destId="{61857DCF-932D-9B42-9A52-4BBB1884E5DB}" srcOrd="8" destOrd="0" presId="urn:microsoft.com/office/officeart/2005/8/layout/list1"/>
    <dgm:cxn modelId="{940925D9-799E-C64F-B153-902DD7CA2962}" type="presParOf" srcId="{61857DCF-932D-9B42-9A52-4BBB1884E5DB}" destId="{3C523894-3105-A746-9291-D407239C1937}" srcOrd="0" destOrd="0" presId="urn:microsoft.com/office/officeart/2005/8/layout/list1"/>
    <dgm:cxn modelId="{10BFA672-4958-6D40-80D5-A94761D3E02E}" type="presParOf" srcId="{61857DCF-932D-9B42-9A52-4BBB1884E5DB}" destId="{76987281-C587-7947-A1AE-92AB52186EA4}" srcOrd="1" destOrd="0" presId="urn:microsoft.com/office/officeart/2005/8/layout/list1"/>
    <dgm:cxn modelId="{A4B5A4F2-8F39-4F40-86DF-21C4DEC03BDE}" type="presParOf" srcId="{E8FD74CF-161B-E146-BC81-D16883B5B746}" destId="{4700BDB6-73D0-EE41-BCEA-9258A0C9AE01}" srcOrd="9" destOrd="0" presId="urn:microsoft.com/office/officeart/2005/8/layout/list1"/>
    <dgm:cxn modelId="{64C81AE9-1CAD-3745-AB2A-4EDC8B59A0B0}" type="presParOf" srcId="{E8FD74CF-161B-E146-BC81-D16883B5B746}" destId="{72892CF8-F200-F04C-A03F-6B7518515ED3}" srcOrd="10" destOrd="0" presId="urn:microsoft.com/office/officeart/2005/8/layout/list1"/>
    <dgm:cxn modelId="{0DCDAC83-A8B0-9C42-8B6F-917EAB9F108A}" type="presParOf" srcId="{E8FD74CF-161B-E146-BC81-D16883B5B746}" destId="{32E1D601-51DC-D649-9773-F44E28DD74FA}" srcOrd="11" destOrd="0" presId="urn:microsoft.com/office/officeart/2005/8/layout/list1"/>
    <dgm:cxn modelId="{556A3B7B-3E80-424D-8E8D-5CFB987C844C}" type="presParOf" srcId="{E8FD74CF-161B-E146-BC81-D16883B5B746}" destId="{5D280DA3-F3D6-8748-82BF-B4D9544846B1}" srcOrd="12" destOrd="0" presId="urn:microsoft.com/office/officeart/2005/8/layout/list1"/>
    <dgm:cxn modelId="{A96374ED-8925-0A49-86C2-F76F90DF17B7}" type="presParOf" srcId="{5D280DA3-F3D6-8748-82BF-B4D9544846B1}" destId="{F8C09E9F-86BB-284A-8BCC-AB2634CC8B29}" srcOrd="0" destOrd="0" presId="urn:microsoft.com/office/officeart/2005/8/layout/list1"/>
    <dgm:cxn modelId="{D25ED450-51DC-B249-8790-EFB5AFB346E9}" type="presParOf" srcId="{5D280DA3-F3D6-8748-82BF-B4D9544846B1}" destId="{7B375A7B-4CAD-A647-89AF-7CBC4BF0C4DB}" srcOrd="1" destOrd="0" presId="urn:microsoft.com/office/officeart/2005/8/layout/list1"/>
    <dgm:cxn modelId="{D7AF5414-4494-A745-BC19-61AB05EEF54A}" type="presParOf" srcId="{E8FD74CF-161B-E146-BC81-D16883B5B746}" destId="{F3E4FE45-2ADB-484A-BDE7-98C3B926B7CC}" srcOrd="13" destOrd="0" presId="urn:microsoft.com/office/officeart/2005/8/layout/list1"/>
    <dgm:cxn modelId="{E38CF27D-3850-B04C-9053-A042ACB88AC8}" type="presParOf" srcId="{E8FD74CF-161B-E146-BC81-D16883B5B746}" destId="{3343D9FF-232A-E246-96BF-BF75310620D9}" srcOrd="14" destOrd="0" presId="urn:microsoft.com/office/officeart/2005/8/layout/list1"/>
    <dgm:cxn modelId="{A0C685C5-2C72-4142-9CDB-535B4E2489FF}" type="presParOf" srcId="{E8FD74CF-161B-E146-BC81-D16883B5B746}" destId="{AF7D2B27-417B-0440-93BD-882C2F7C47A2}" srcOrd="15" destOrd="0" presId="urn:microsoft.com/office/officeart/2005/8/layout/list1"/>
    <dgm:cxn modelId="{FC71E44F-ACB3-6645-9E40-96F523603373}" type="presParOf" srcId="{E8FD74CF-161B-E146-BC81-D16883B5B746}" destId="{FB43BC11-CC24-B04D-96DC-AF9A78B57DAE}" srcOrd="16" destOrd="0" presId="urn:microsoft.com/office/officeart/2005/8/layout/list1"/>
    <dgm:cxn modelId="{44AB42F5-32F0-B443-A43E-A188E94606E6}" type="presParOf" srcId="{FB43BC11-CC24-B04D-96DC-AF9A78B57DAE}" destId="{C7E9B561-C46D-A641-89C3-59469DF20BDE}" srcOrd="0" destOrd="0" presId="urn:microsoft.com/office/officeart/2005/8/layout/list1"/>
    <dgm:cxn modelId="{A5C37445-C400-BE4A-9212-A9ED91A68998}" type="presParOf" srcId="{FB43BC11-CC24-B04D-96DC-AF9A78B57DAE}" destId="{0E5C671B-1291-924C-A906-230E325B4429}" srcOrd="1" destOrd="0" presId="urn:microsoft.com/office/officeart/2005/8/layout/list1"/>
    <dgm:cxn modelId="{389AD217-B1A5-1D4B-A520-8555A673D0D0}" type="presParOf" srcId="{E8FD74CF-161B-E146-BC81-D16883B5B746}" destId="{B3C39E82-4F0C-CC47-99C8-0B77D718BEE4}" srcOrd="17" destOrd="0" presId="urn:microsoft.com/office/officeart/2005/8/layout/list1"/>
    <dgm:cxn modelId="{9555C806-C1CE-E94E-B1EB-7E0A8585A300}" type="presParOf" srcId="{E8FD74CF-161B-E146-BC81-D16883B5B746}" destId="{C40DA54D-8F58-8241-9B09-139B2E6B47BE}" srcOrd="18" destOrd="0" presId="urn:microsoft.com/office/officeart/2005/8/layout/list1"/>
    <dgm:cxn modelId="{BB64BC8E-5A3D-9B4A-9414-E97D652B3F6F}" type="presParOf" srcId="{E8FD74CF-161B-E146-BC81-D16883B5B746}" destId="{B2DAC8F8-A933-6A44-AA00-79D418F946D0}" srcOrd="19" destOrd="0" presId="urn:microsoft.com/office/officeart/2005/8/layout/list1"/>
    <dgm:cxn modelId="{F723E8F0-8728-7646-8E93-EF8456BAD0BF}" type="presParOf" srcId="{E8FD74CF-161B-E146-BC81-D16883B5B746}" destId="{4DB78C27-C497-8B40-BA09-82181AD48A4B}" srcOrd="20" destOrd="0" presId="urn:microsoft.com/office/officeart/2005/8/layout/list1"/>
    <dgm:cxn modelId="{3321BEF7-3F33-3F4E-806A-CDD7C65E6611}" type="presParOf" srcId="{4DB78C27-C497-8B40-BA09-82181AD48A4B}" destId="{A30FB8E6-3F00-3D4C-B5A6-CBB384724FEB}" srcOrd="0" destOrd="0" presId="urn:microsoft.com/office/officeart/2005/8/layout/list1"/>
    <dgm:cxn modelId="{0CA70977-16F6-E748-BBB2-22F00516C3D1}" type="presParOf" srcId="{4DB78C27-C497-8B40-BA09-82181AD48A4B}" destId="{935E4D56-6BCD-0F40-83A5-C491BD52B730}" srcOrd="1" destOrd="0" presId="urn:microsoft.com/office/officeart/2005/8/layout/list1"/>
    <dgm:cxn modelId="{3348532D-BDC5-6C44-AAF3-6538737E4869}" type="presParOf" srcId="{E8FD74CF-161B-E146-BC81-D16883B5B746}" destId="{012B1EF4-623C-8C41-95FD-EE4CB67B321A}" srcOrd="21" destOrd="0" presId="urn:microsoft.com/office/officeart/2005/8/layout/list1"/>
    <dgm:cxn modelId="{FA760BFD-6700-5B43-A5BA-55AEA71D10E1}" type="presParOf" srcId="{E8FD74CF-161B-E146-BC81-D16883B5B746}" destId="{AF7DFD0B-B840-2B44-AB2F-F4EA82E6718E}" srcOrd="2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013A7E2-C741-F845-A0E1-A141D349C386}"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GB"/>
        </a:p>
      </dgm:t>
    </dgm:pt>
    <dgm:pt modelId="{F67F6CA6-30CF-9A40-A1E4-48A6B3B49EAA}">
      <dgm:prSet phldrT="[Text]" custT="1"/>
      <dgm:spPr>
        <a:solidFill>
          <a:srgbClr val="4F81BD"/>
        </a:solidFill>
      </dgm:spPr>
      <dgm:t>
        <a:bodyPr/>
        <a:lstStyle/>
        <a:p>
          <a:r>
            <a:rPr lang="en-GB" sz="1600" dirty="0">
              <a:solidFill>
                <a:schemeClr val="bg1"/>
              </a:solidFill>
              <a:latin typeface="+mn-lt"/>
              <a:ea typeface="Calibri"/>
              <a:cs typeface="Calibri"/>
              <a:sym typeface="Calibri"/>
            </a:rPr>
            <a:t>Discuss the Purpose of Surveillance and Proof</a:t>
          </a:r>
          <a:endParaRPr lang="en-GB" sz="1600" dirty="0">
            <a:solidFill>
              <a:schemeClr val="bg1"/>
            </a:solidFill>
            <a:latin typeface="+mn-lt"/>
          </a:endParaRPr>
        </a:p>
      </dgm:t>
    </dgm:pt>
    <dgm:pt modelId="{C21CEB39-6669-2246-BCA7-DD3FE2B2180A}" type="parTrans" cxnId="{5BC3AC3F-CC79-F045-BC2E-CE7F4C5328FA}">
      <dgm:prSet/>
      <dgm:spPr/>
      <dgm:t>
        <a:bodyPr/>
        <a:lstStyle/>
        <a:p>
          <a:endParaRPr lang="en-GB" sz="1600">
            <a:solidFill>
              <a:schemeClr val="bg1"/>
            </a:solidFill>
            <a:latin typeface="+mn-lt"/>
          </a:endParaRPr>
        </a:p>
      </dgm:t>
    </dgm:pt>
    <dgm:pt modelId="{ED7EFF97-F854-4B4E-8FD3-554E3E0A413D}" type="sibTrans" cxnId="{5BC3AC3F-CC79-F045-BC2E-CE7F4C5328FA}">
      <dgm:prSet/>
      <dgm:spPr/>
      <dgm:t>
        <a:bodyPr/>
        <a:lstStyle/>
        <a:p>
          <a:endParaRPr lang="en-GB" sz="1600">
            <a:solidFill>
              <a:schemeClr val="bg1"/>
            </a:solidFill>
            <a:latin typeface="+mn-lt"/>
          </a:endParaRPr>
        </a:p>
      </dgm:t>
    </dgm:pt>
    <dgm:pt modelId="{8DD2F281-C81B-0649-AEB0-DFBEF20A8868}">
      <dgm:prSet custT="1"/>
      <dgm:spPr>
        <a:solidFill>
          <a:srgbClr val="4F81BD"/>
        </a:solidFill>
      </dgm:spPr>
      <dgm:t>
        <a:bodyPr/>
        <a:lstStyle/>
        <a:p>
          <a:r>
            <a:rPr lang="en-GB" sz="1600" dirty="0">
              <a:solidFill>
                <a:schemeClr val="bg1"/>
              </a:solidFill>
              <a:latin typeface="+mn-lt"/>
              <a:ea typeface="Calibri"/>
              <a:cs typeface="Calibri"/>
              <a:sym typeface="Calibri"/>
            </a:rPr>
            <a:t>Discuss the Degradation of Explosives and Propellants</a:t>
          </a:r>
        </a:p>
      </dgm:t>
    </dgm:pt>
    <dgm:pt modelId="{0280BFFE-AED4-FC43-B053-17FEFCDE88FD}" type="parTrans" cxnId="{188EC9F5-2775-3C46-86E6-F4DC0FC1ADD7}">
      <dgm:prSet/>
      <dgm:spPr/>
      <dgm:t>
        <a:bodyPr/>
        <a:lstStyle/>
        <a:p>
          <a:endParaRPr lang="en-GB" sz="1600">
            <a:solidFill>
              <a:schemeClr val="bg1"/>
            </a:solidFill>
            <a:latin typeface="+mn-lt"/>
          </a:endParaRPr>
        </a:p>
      </dgm:t>
    </dgm:pt>
    <dgm:pt modelId="{848C7712-555B-FA41-9458-D2B9DB35B303}" type="sibTrans" cxnId="{188EC9F5-2775-3C46-86E6-F4DC0FC1ADD7}">
      <dgm:prSet/>
      <dgm:spPr/>
      <dgm:t>
        <a:bodyPr/>
        <a:lstStyle/>
        <a:p>
          <a:endParaRPr lang="en-GB" sz="1600">
            <a:solidFill>
              <a:schemeClr val="bg1"/>
            </a:solidFill>
            <a:latin typeface="+mn-lt"/>
          </a:endParaRPr>
        </a:p>
      </dgm:t>
    </dgm:pt>
    <dgm:pt modelId="{B034CA4F-26AE-6E46-B833-B75576C4A929}">
      <dgm:prSet custT="1"/>
      <dgm:spPr>
        <a:solidFill>
          <a:srgbClr val="4F81BD"/>
        </a:solidFill>
      </dgm:spPr>
      <dgm:t>
        <a:bodyPr/>
        <a:lstStyle/>
        <a:p>
          <a:r>
            <a:rPr lang="en-GB" sz="1600" dirty="0">
              <a:solidFill>
                <a:schemeClr val="bg1"/>
              </a:solidFill>
              <a:latin typeface="+mn-lt"/>
              <a:ea typeface="Calibri"/>
              <a:cs typeface="Calibri"/>
              <a:sym typeface="Calibri"/>
            </a:rPr>
            <a:t>Discuss the determination of Ammunition Surplus and stock management of an explosive storage site</a:t>
          </a:r>
        </a:p>
      </dgm:t>
    </dgm:pt>
    <dgm:pt modelId="{3A33310B-EDD5-174A-BEF9-FECC619BBBEA}" type="parTrans" cxnId="{CD693014-58D3-5B47-85CE-A15718DE3862}">
      <dgm:prSet/>
      <dgm:spPr/>
      <dgm:t>
        <a:bodyPr/>
        <a:lstStyle/>
        <a:p>
          <a:endParaRPr lang="en-GB" sz="1600">
            <a:solidFill>
              <a:schemeClr val="bg1"/>
            </a:solidFill>
            <a:latin typeface="+mn-lt"/>
          </a:endParaRPr>
        </a:p>
      </dgm:t>
    </dgm:pt>
    <dgm:pt modelId="{AE746CB7-4E2E-D24C-897D-D664874811B1}" type="sibTrans" cxnId="{CD693014-58D3-5B47-85CE-A15718DE3862}">
      <dgm:prSet/>
      <dgm:spPr/>
      <dgm:t>
        <a:bodyPr/>
        <a:lstStyle/>
        <a:p>
          <a:endParaRPr lang="en-GB" sz="1600">
            <a:solidFill>
              <a:schemeClr val="bg1"/>
            </a:solidFill>
            <a:latin typeface="+mn-lt"/>
          </a:endParaRPr>
        </a:p>
      </dgm:t>
    </dgm:pt>
    <dgm:pt modelId="{2ABF1F1A-E17A-0F4F-A9DF-A8409A7DE6E6}">
      <dgm:prSet custT="1"/>
      <dgm:spPr>
        <a:solidFill>
          <a:srgbClr val="4F81BD"/>
        </a:solidFill>
      </dgm:spPr>
      <dgm:t>
        <a:bodyPr/>
        <a:lstStyle/>
        <a:p>
          <a:r>
            <a:rPr lang="en-GB" sz="1600" dirty="0">
              <a:solidFill>
                <a:schemeClr val="bg1"/>
              </a:solidFill>
              <a:latin typeface="+mn-lt"/>
              <a:ea typeface="Calibri"/>
              <a:cs typeface="Calibri"/>
              <a:sym typeface="Calibri"/>
            </a:rPr>
            <a:t>Discuss the ESH Inspection Matrix and early warnings of expired ammunition during inspections</a:t>
          </a:r>
        </a:p>
      </dgm:t>
    </dgm:pt>
    <dgm:pt modelId="{1F049F81-FF66-0440-8C63-3BDD4D3B58AC}" type="parTrans" cxnId="{DFBAE881-0E84-874A-9970-796B6C978BB3}">
      <dgm:prSet/>
      <dgm:spPr/>
      <dgm:t>
        <a:bodyPr/>
        <a:lstStyle/>
        <a:p>
          <a:endParaRPr lang="en-GB" sz="1600">
            <a:solidFill>
              <a:schemeClr val="bg1"/>
            </a:solidFill>
            <a:latin typeface="+mn-lt"/>
          </a:endParaRPr>
        </a:p>
      </dgm:t>
    </dgm:pt>
    <dgm:pt modelId="{F2E2B4E7-8E35-964C-8112-CC8FEC2624A8}" type="sibTrans" cxnId="{DFBAE881-0E84-874A-9970-796B6C978BB3}">
      <dgm:prSet/>
      <dgm:spPr/>
      <dgm:t>
        <a:bodyPr/>
        <a:lstStyle/>
        <a:p>
          <a:endParaRPr lang="en-GB" sz="1600">
            <a:solidFill>
              <a:schemeClr val="bg1"/>
            </a:solidFill>
            <a:latin typeface="+mn-lt"/>
          </a:endParaRPr>
        </a:p>
      </dgm:t>
    </dgm:pt>
    <dgm:pt modelId="{D146800E-3EB0-7D42-A737-D74E3EA4C0DC}">
      <dgm:prSet custT="1"/>
      <dgm:spPr>
        <a:solidFill>
          <a:srgbClr val="4F81BD"/>
        </a:solidFill>
      </dgm:spPr>
      <dgm:t>
        <a:bodyPr/>
        <a:lstStyle/>
        <a:p>
          <a:r>
            <a:rPr lang="en-GB" sz="1600">
              <a:solidFill>
                <a:schemeClr val="bg1"/>
              </a:solidFill>
              <a:latin typeface="+mn-lt"/>
              <a:ea typeface="Calibri"/>
              <a:cs typeface="Calibri"/>
              <a:sym typeface="Calibri"/>
            </a:rPr>
            <a:t>Apply ammunition surveillance procedures to an explosive storage site</a:t>
          </a:r>
          <a:endParaRPr lang="en-GB" sz="1600" dirty="0">
            <a:solidFill>
              <a:schemeClr val="bg1"/>
            </a:solidFill>
            <a:latin typeface="+mn-lt"/>
            <a:ea typeface="Calibri"/>
            <a:cs typeface="Calibri"/>
            <a:sym typeface="Calibri"/>
          </a:endParaRPr>
        </a:p>
      </dgm:t>
    </dgm:pt>
    <dgm:pt modelId="{F60E681F-8EF2-1840-840E-904128438ACD}" type="parTrans" cxnId="{840201A6-C283-5548-A53F-1D5593AB8A8C}">
      <dgm:prSet/>
      <dgm:spPr/>
      <dgm:t>
        <a:bodyPr/>
        <a:lstStyle/>
        <a:p>
          <a:endParaRPr lang="en-GB" sz="1600">
            <a:solidFill>
              <a:schemeClr val="bg1"/>
            </a:solidFill>
            <a:latin typeface="+mn-lt"/>
          </a:endParaRPr>
        </a:p>
      </dgm:t>
    </dgm:pt>
    <dgm:pt modelId="{3C66E85C-789E-0142-A0BE-7B6615A5A853}" type="sibTrans" cxnId="{840201A6-C283-5548-A53F-1D5593AB8A8C}">
      <dgm:prSet/>
      <dgm:spPr/>
      <dgm:t>
        <a:bodyPr/>
        <a:lstStyle/>
        <a:p>
          <a:endParaRPr lang="en-GB" sz="1600">
            <a:solidFill>
              <a:schemeClr val="bg1"/>
            </a:solidFill>
            <a:latin typeface="+mn-lt"/>
          </a:endParaRPr>
        </a:p>
      </dgm:t>
    </dgm:pt>
    <dgm:pt modelId="{08A31B3E-B773-DF49-9F79-12EA3DA00060}">
      <dgm:prSet custT="1"/>
      <dgm:spPr>
        <a:solidFill>
          <a:srgbClr val="4F81BD"/>
        </a:solidFill>
      </dgm:spPr>
      <dgm:t>
        <a:bodyPr/>
        <a:lstStyle/>
        <a:p>
          <a:r>
            <a:rPr lang="en-GB" sz="1600" dirty="0">
              <a:solidFill>
                <a:schemeClr val="bg1"/>
              </a:solidFill>
              <a:latin typeface="+mn-lt"/>
              <a:ea typeface="Calibri"/>
              <a:cs typeface="Calibri"/>
              <a:sym typeface="Calibri"/>
            </a:rPr>
            <a:t>Examine ammunition inspection during UN peacekeeping operations</a:t>
          </a:r>
          <a:r>
            <a:rPr lang="en-GB" sz="1600" dirty="0">
              <a:solidFill>
                <a:schemeClr val="bg1"/>
              </a:solidFill>
              <a:latin typeface="+mn-lt"/>
            </a:rPr>
            <a:t> </a:t>
          </a:r>
          <a:endParaRPr lang="en-GB" sz="1600" b="0" i="0" u="none" strike="noStrike" cap="none" dirty="0">
            <a:solidFill>
              <a:schemeClr val="bg1"/>
            </a:solidFill>
            <a:latin typeface="+mn-lt"/>
            <a:ea typeface="Calibri"/>
            <a:cs typeface="Calibri"/>
            <a:sym typeface="Calibri"/>
          </a:endParaRPr>
        </a:p>
      </dgm:t>
    </dgm:pt>
    <dgm:pt modelId="{BB9B5AD2-BF78-5549-B176-C83A08429673}" type="parTrans" cxnId="{047ECB00-C915-A642-8C60-07D807760346}">
      <dgm:prSet/>
      <dgm:spPr/>
      <dgm:t>
        <a:bodyPr/>
        <a:lstStyle/>
        <a:p>
          <a:endParaRPr lang="en-GB" sz="1600">
            <a:solidFill>
              <a:schemeClr val="bg1"/>
            </a:solidFill>
            <a:latin typeface="+mn-lt"/>
          </a:endParaRPr>
        </a:p>
      </dgm:t>
    </dgm:pt>
    <dgm:pt modelId="{9938CEC4-03DA-7B43-9BD1-B265FFF92B9F}" type="sibTrans" cxnId="{047ECB00-C915-A642-8C60-07D807760346}">
      <dgm:prSet/>
      <dgm:spPr/>
      <dgm:t>
        <a:bodyPr/>
        <a:lstStyle/>
        <a:p>
          <a:endParaRPr lang="en-GB" sz="1600">
            <a:solidFill>
              <a:schemeClr val="bg1"/>
            </a:solidFill>
            <a:latin typeface="+mn-lt"/>
          </a:endParaRPr>
        </a:p>
      </dgm:t>
    </dgm:pt>
    <dgm:pt modelId="{E8FD74CF-161B-E146-BC81-D16883B5B746}" type="pres">
      <dgm:prSet presAssocID="{A013A7E2-C741-F845-A0E1-A141D349C386}" presName="linear" presStyleCnt="0">
        <dgm:presLayoutVars>
          <dgm:dir/>
          <dgm:animLvl val="lvl"/>
          <dgm:resizeHandles val="exact"/>
        </dgm:presLayoutVars>
      </dgm:prSet>
      <dgm:spPr/>
    </dgm:pt>
    <dgm:pt modelId="{F2566182-0058-8741-9EAA-D114BF3EAEF2}" type="pres">
      <dgm:prSet presAssocID="{F67F6CA6-30CF-9A40-A1E4-48A6B3B49EAA}" presName="parentLin" presStyleCnt="0"/>
      <dgm:spPr/>
    </dgm:pt>
    <dgm:pt modelId="{24809819-65AD-0F42-AB2C-D67E3E16CEAD}" type="pres">
      <dgm:prSet presAssocID="{F67F6CA6-30CF-9A40-A1E4-48A6B3B49EAA}" presName="parentLeftMargin" presStyleLbl="node1" presStyleIdx="0" presStyleCnt="6"/>
      <dgm:spPr/>
    </dgm:pt>
    <dgm:pt modelId="{5609952F-AEC6-7A4E-8155-C2ED7141DDA0}" type="pres">
      <dgm:prSet presAssocID="{F67F6CA6-30CF-9A40-A1E4-48A6B3B49EAA}" presName="parentText" presStyleLbl="node1" presStyleIdx="0" presStyleCnt="6" custScaleX="125537" custScaleY="214036" custLinFactNeighborY="-10493">
        <dgm:presLayoutVars>
          <dgm:chMax val="0"/>
          <dgm:bulletEnabled val="1"/>
        </dgm:presLayoutVars>
      </dgm:prSet>
      <dgm:spPr/>
    </dgm:pt>
    <dgm:pt modelId="{39E91A60-A91C-B149-92A4-F822A8CCE41F}" type="pres">
      <dgm:prSet presAssocID="{F67F6CA6-30CF-9A40-A1E4-48A6B3B49EAA}" presName="negativeSpace" presStyleCnt="0"/>
      <dgm:spPr/>
    </dgm:pt>
    <dgm:pt modelId="{807EBE3B-2BB3-0F48-B61D-E974B5266F0C}" type="pres">
      <dgm:prSet presAssocID="{F67F6CA6-30CF-9A40-A1E4-48A6B3B49EAA}" presName="childText" presStyleLbl="conFgAcc1" presStyleIdx="0" presStyleCnt="6" custScaleY="124456" custLinFactY="-65" custLinFactNeighborX="-1121" custLinFactNeighborY="-100000">
        <dgm:presLayoutVars>
          <dgm:bulletEnabled val="1"/>
        </dgm:presLayoutVars>
      </dgm:prSet>
      <dgm:spPr>
        <a:ln>
          <a:solidFill>
            <a:srgbClr val="4F81BD"/>
          </a:solidFill>
        </a:ln>
      </dgm:spPr>
    </dgm:pt>
    <dgm:pt modelId="{8C1DEDF8-4E6F-F74D-BB04-3F1A42BC13B9}" type="pres">
      <dgm:prSet presAssocID="{ED7EFF97-F854-4B4E-8FD3-554E3E0A413D}" presName="spaceBetweenRectangles" presStyleCnt="0"/>
      <dgm:spPr/>
    </dgm:pt>
    <dgm:pt modelId="{66360E87-BB8E-FC42-A009-E6FBD91DC1FB}" type="pres">
      <dgm:prSet presAssocID="{8DD2F281-C81B-0649-AEB0-DFBEF20A8868}" presName="parentLin" presStyleCnt="0"/>
      <dgm:spPr/>
    </dgm:pt>
    <dgm:pt modelId="{BC8E28F7-1F45-714A-BF1D-5A92D5951296}" type="pres">
      <dgm:prSet presAssocID="{8DD2F281-C81B-0649-AEB0-DFBEF20A8868}" presName="parentLeftMargin" presStyleLbl="node1" presStyleIdx="0" presStyleCnt="6"/>
      <dgm:spPr/>
    </dgm:pt>
    <dgm:pt modelId="{D1F952B9-C992-B445-AC77-393D9DCBCDC1}" type="pres">
      <dgm:prSet presAssocID="{8DD2F281-C81B-0649-AEB0-DFBEF20A8868}" presName="parentText" presStyleLbl="node1" presStyleIdx="1" presStyleCnt="6" custScaleX="125537" custScaleY="214036" custLinFactNeighborY="-10493">
        <dgm:presLayoutVars>
          <dgm:chMax val="0"/>
          <dgm:bulletEnabled val="1"/>
        </dgm:presLayoutVars>
      </dgm:prSet>
      <dgm:spPr/>
    </dgm:pt>
    <dgm:pt modelId="{D792182A-5F9E-744D-837B-D647E1F2373A}" type="pres">
      <dgm:prSet presAssocID="{8DD2F281-C81B-0649-AEB0-DFBEF20A8868}" presName="negativeSpace" presStyleCnt="0"/>
      <dgm:spPr/>
    </dgm:pt>
    <dgm:pt modelId="{A20EEF94-9187-E74B-96BD-2FAFAC23C54C}" type="pres">
      <dgm:prSet presAssocID="{8DD2F281-C81B-0649-AEB0-DFBEF20A8868}" presName="childText" presStyleLbl="conFgAcc1" presStyleIdx="1" presStyleCnt="6" custScaleY="124456" custLinFactY="-65" custLinFactNeighborX="-1121" custLinFactNeighborY="-100000">
        <dgm:presLayoutVars>
          <dgm:bulletEnabled val="1"/>
        </dgm:presLayoutVars>
      </dgm:prSet>
      <dgm:spPr>
        <a:ln>
          <a:solidFill>
            <a:srgbClr val="4F81BD"/>
          </a:solidFill>
        </a:ln>
      </dgm:spPr>
    </dgm:pt>
    <dgm:pt modelId="{3A929C5E-72F3-DD4F-8E5C-31E4B3E176B9}" type="pres">
      <dgm:prSet presAssocID="{848C7712-555B-FA41-9458-D2B9DB35B303}" presName="spaceBetweenRectangles" presStyleCnt="0"/>
      <dgm:spPr/>
    </dgm:pt>
    <dgm:pt modelId="{61857DCF-932D-9B42-9A52-4BBB1884E5DB}" type="pres">
      <dgm:prSet presAssocID="{B034CA4F-26AE-6E46-B833-B75576C4A929}" presName="parentLin" presStyleCnt="0"/>
      <dgm:spPr/>
    </dgm:pt>
    <dgm:pt modelId="{3C523894-3105-A746-9291-D407239C1937}" type="pres">
      <dgm:prSet presAssocID="{B034CA4F-26AE-6E46-B833-B75576C4A929}" presName="parentLeftMargin" presStyleLbl="node1" presStyleIdx="1" presStyleCnt="6"/>
      <dgm:spPr/>
    </dgm:pt>
    <dgm:pt modelId="{76987281-C587-7947-A1AE-92AB52186EA4}" type="pres">
      <dgm:prSet presAssocID="{B034CA4F-26AE-6E46-B833-B75576C4A929}" presName="parentText" presStyleLbl="node1" presStyleIdx="2" presStyleCnt="6" custScaleX="125537" custScaleY="214036" custLinFactNeighborY="-10493">
        <dgm:presLayoutVars>
          <dgm:chMax val="0"/>
          <dgm:bulletEnabled val="1"/>
        </dgm:presLayoutVars>
      </dgm:prSet>
      <dgm:spPr/>
    </dgm:pt>
    <dgm:pt modelId="{4700BDB6-73D0-EE41-BCEA-9258A0C9AE01}" type="pres">
      <dgm:prSet presAssocID="{B034CA4F-26AE-6E46-B833-B75576C4A929}" presName="negativeSpace" presStyleCnt="0"/>
      <dgm:spPr/>
    </dgm:pt>
    <dgm:pt modelId="{72892CF8-F200-F04C-A03F-6B7518515ED3}" type="pres">
      <dgm:prSet presAssocID="{B034CA4F-26AE-6E46-B833-B75576C4A929}" presName="childText" presStyleLbl="conFgAcc1" presStyleIdx="2" presStyleCnt="6" custScaleY="124456" custLinFactY="-65" custLinFactNeighborX="-1121" custLinFactNeighborY="-100000">
        <dgm:presLayoutVars>
          <dgm:bulletEnabled val="1"/>
        </dgm:presLayoutVars>
      </dgm:prSet>
      <dgm:spPr>
        <a:ln>
          <a:solidFill>
            <a:srgbClr val="4F81BD"/>
          </a:solidFill>
        </a:ln>
      </dgm:spPr>
    </dgm:pt>
    <dgm:pt modelId="{32E1D601-51DC-D649-9773-F44E28DD74FA}" type="pres">
      <dgm:prSet presAssocID="{AE746CB7-4E2E-D24C-897D-D664874811B1}" presName="spaceBetweenRectangles" presStyleCnt="0"/>
      <dgm:spPr/>
    </dgm:pt>
    <dgm:pt modelId="{5D280DA3-F3D6-8748-82BF-B4D9544846B1}" type="pres">
      <dgm:prSet presAssocID="{2ABF1F1A-E17A-0F4F-A9DF-A8409A7DE6E6}" presName="parentLin" presStyleCnt="0"/>
      <dgm:spPr/>
    </dgm:pt>
    <dgm:pt modelId="{F8C09E9F-86BB-284A-8BCC-AB2634CC8B29}" type="pres">
      <dgm:prSet presAssocID="{2ABF1F1A-E17A-0F4F-A9DF-A8409A7DE6E6}" presName="parentLeftMargin" presStyleLbl="node1" presStyleIdx="2" presStyleCnt="6"/>
      <dgm:spPr/>
    </dgm:pt>
    <dgm:pt modelId="{7B375A7B-4CAD-A647-89AF-7CBC4BF0C4DB}" type="pres">
      <dgm:prSet presAssocID="{2ABF1F1A-E17A-0F4F-A9DF-A8409A7DE6E6}" presName="parentText" presStyleLbl="node1" presStyleIdx="3" presStyleCnt="6" custScaleX="125537" custScaleY="214036">
        <dgm:presLayoutVars>
          <dgm:chMax val="0"/>
          <dgm:bulletEnabled val="1"/>
        </dgm:presLayoutVars>
      </dgm:prSet>
      <dgm:spPr/>
    </dgm:pt>
    <dgm:pt modelId="{F3E4FE45-2ADB-484A-BDE7-98C3B926B7CC}" type="pres">
      <dgm:prSet presAssocID="{2ABF1F1A-E17A-0F4F-A9DF-A8409A7DE6E6}" presName="negativeSpace" presStyleCnt="0"/>
      <dgm:spPr/>
    </dgm:pt>
    <dgm:pt modelId="{3343D9FF-232A-E246-96BF-BF75310620D9}" type="pres">
      <dgm:prSet presAssocID="{2ABF1F1A-E17A-0F4F-A9DF-A8409A7DE6E6}" presName="childText" presStyleLbl="conFgAcc1" presStyleIdx="3" presStyleCnt="6" custScaleY="124456" custLinFactY="-65" custLinFactNeighborX="-1121" custLinFactNeighborY="-100000">
        <dgm:presLayoutVars>
          <dgm:bulletEnabled val="1"/>
        </dgm:presLayoutVars>
      </dgm:prSet>
      <dgm:spPr>
        <a:ln>
          <a:solidFill>
            <a:srgbClr val="4F81BD"/>
          </a:solidFill>
        </a:ln>
      </dgm:spPr>
    </dgm:pt>
    <dgm:pt modelId="{AF7D2B27-417B-0440-93BD-882C2F7C47A2}" type="pres">
      <dgm:prSet presAssocID="{F2E2B4E7-8E35-964C-8112-CC8FEC2624A8}" presName="spaceBetweenRectangles" presStyleCnt="0"/>
      <dgm:spPr/>
    </dgm:pt>
    <dgm:pt modelId="{FB43BC11-CC24-B04D-96DC-AF9A78B57DAE}" type="pres">
      <dgm:prSet presAssocID="{D146800E-3EB0-7D42-A737-D74E3EA4C0DC}" presName="parentLin" presStyleCnt="0"/>
      <dgm:spPr/>
    </dgm:pt>
    <dgm:pt modelId="{C7E9B561-C46D-A641-89C3-59469DF20BDE}" type="pres">
      <dgm:prSet presAssocID="{D146800E-3EB0-7D42-A737-D74E3EA4C0DC}" presName="parentLeftMargin" presStyleLbl="node1" presStyleIdx="3" presStyleCnt="6"/>
      <dgm:spPr/>
    </dgm:pt>
    <dgm:pt modelId="{0E5C671B-1291-924C-A906-230E325B4429}" type="pres">
      <dgm:prSet presAssocID="{D146800E-3EB0-7D42-A737-D74E3EA4C0DC}" presName="parentText" presStyleLbl="node1" presStyleIdx="4" presStyleCnt="6" custScaleX="125537" custScaleY="214036">
        <dgm:presLayoutVars>
          <dgm:chMax val="0"/>
          <dgm:bulletEnabled val="1"/>
        </dgm:presLayoutVars>
      </dgm:prSet>
      <dgm:spPr/>
    </dgm:pt>
    <dgm:pt modelId="{B3C39E82-4F0C-CC47-99C8-0B77D718BEE4}" type="pres">
      <dgm:prSet presAssocID="{D146800E-3EB0-7D42-A737-D74E3EA4C0DC}" presName="negativeSpace" presStyleCnt="0"/>
      <dgm:spPr/>
    </dgm:pt>
    <dgm:pt modelId="{C40DA54D-8F58-8241-9B09-139B2E6B47BE}" type="pres">
      <dgm:prSet presAssocID="{D146800E-3EB0-7D42-A737-D74E3EA4C0DC}" presName="childText" presStyleLbl="conFgAcc1" presStyleIdx="4" presStyleCnt="6" custScaleY="124456" custLinFactY="-65" custLinFactNeighborX="-1121" custLinFactNeighborY="-100000">
        <dgm:presLayoutVars>
          <dgm:bulletEnabled val="1"/>
        </dgm:presLayoutVars>
      </dgm:prSet>
      <dgm:spPr>
        <a:ln>
          <a:solidFill>
            <a:srgbClr val="4F81BD"/>
          </a:solidFill>
        </a:ln>
      </dgm:spPr>
    </dgm:pt>
    <dgm:pt modelId="{B2DAC8F8-A933-6A44-AA00-79D418F946D0}" type="pres">
      <dgm:prSet presAssocID="{3C66E85C-789E-0142-A0BE-7B6615A5A853}" presName="spaceBetweenRectangles" presStyleCnt="0"/>
      <dgm:spPr/>
    </dgm:pt>
    <dgm:pt modelId="{4DB78C27-C497-8B40-BA09-82181AD48A4B}" type="pres">
      <dgm:prSet presAssocID="{08A31B3E-B773-DF49-9F79-12EA3DA00060}" presName="parentLin" presStyleCnt="0"/>
      <dgm:spPr/>
    </dgm:pt>
    <dgm:pt modelId="{A30FB8E6-3F00-3D4C-B5A6-CBB384724FEB}" type="pres">
      <dgm:prSet presAssocID="{08A31B3E-B773-DF49-9F79-12EA3DA00060}" presName="parentLeftMargin" presStyleLbl="node1" presStyleIdx="4" presStyleCnt="6"/>
      <dgm:spPr/>
    </dgm:pt>
    <dgm:pt modelId="{935E4D56-6BCD-0F40-83A5-C491BD52B730}" type="pres">
      <dgm:prSet presAssocID="{08A31B3E-B773-DF49-9F79-12EA3DA00060}" presName="parentText" presStyleLbl="node1" presStyleIdx="5" presStyleCnt="6" custScaleX="125537" custScaleY="214036">
        <dgm:presLayoutVars>
          <dgm:chMax val="0"/>
          <dgm:bulletEnabled val="1"/>
        </dgm:presLayoutVars>
      </dgm:prSet>
      <dgm:spPr/>
    </dgm:pt>
    <dgm:pt modelId="{012B1EF4-623C-8C41-95FD-EE4CB67B321A}" type="pres">
      <dgm:prSet presAssocID="{08A31B3E-B773-DF49-9F79-12EA3DA00060}" presName="negativeSpace" presStyleCnt="0"/>
      <dgm:spPr/>
    </dgm:pt>
    <dgm:pt modelId="{AF7DFD0B-B840-2B44-AB2F-F4EA82E6718E}" type="pres">
      <dgm:prSet presAssocID="{08A31B3E-B773-DF49-9F79-12EA3DA00060}" presName="childText" presStyleLbl="conFgAcc1" presStyleIdx="5" presStyleCnt="6" custScaleY="124456" custLinFactNeighborX="-1121" custLinFactNeighborY="-36697">
        <dgm:presLayoutVars>
          <dgm:bulletEnabled val="1"/>
        </dgm:presLayoutVars>
      </dgm:prSet>
      <dgm:spPr>
        <a:ln>
          <a:solidFill>
            <a:srgbClr val="4F81BD"/>
          </a:solidFill>
        </a:ln>
      </dgm:spPr>
    </dgm:pt>
  </dgm:ptLst>
  <dgm:cxnLst>
    <dgm:cxn modelId="{F72A6600-5DA8-0040-B668-EE1E7AF89336}" type="presOf" srcId="{8DD2F281-C81B-0649-AEB0-DFBEF20A8868}" destId="{D1F952B9-C992-B445-AC77-393D9DCBCDC1}" srcOrd="1" destOrd="0" presId="urn:microsoft.com/office/officeart/2005/8/layout/list1"/>
    <dgm:cxn modelId="{047ECB00-C915-A642-8C60-07D807760346}" srcId="{A013A7E2-C741-F845-A0E1-A141D349C386}" destId="{08A31B3E-B773-DF49-9F79-12EA3DA00060}" srcOrd="5" destOrd="0" parTransId="{BB9B5AD2-BF78-5549-B176-C83A08429673}" sibTransId="{9938CEC4-03DA-7B43-9BD1-B265FFF92B9F}"/>
    <dgm:cxn modelId="{12A67F0D-C83C-3B42-ADE6-6EE286A64AE1}" type="presOf" srcId="{F67F6CA6-30CF-9A40-A1E4-48A6B3B49EAA}" destId="{5609952F-AEC6-7A4E-8155-C2ED7141DDA0}" srcOrd="1" destOrd="0" presId="urn:microsoft.com/office/officeart/2005/8/layout/list1"/>
    <dgm:cxn modelId="{CD693014-58D3-5B47-85CE-A15718DE3862}" srcId="{A013A7E2-C741-F845-A0E1-A141D349C386}" destId="{B034CA4F-26AE-6E46-B833-B75576C4A929}" srcOrd="2" destOrd="0" parTransId="{3A33310B-EDD5-174A-BEF9-FECC619BBBEA}" sibTransId="{AE746CB7-4E2E-D24C-897D-D664874811B1}"/>
    <dgm:cxn modelId="{3F08F519-27C1-2F4B-9A12-C15D1B642B62}" type="presOf" srcId="{A013A7E2-C741-F845-A0E1-A141D349C386}" destId="{E8FD74CF-161B-E146-BC81-D16883B5B746}" srcOrd="0" destOrd="0" presId="urn:microsoft.com/office/officeart/2005/8/layout/list1"/>
    <dgm:cxn modelId="{60936E2F-E57E-C041-9E92-0960F33295E0}" type="presOf" srcId="{08A31B3E-B773-DF49-9F79-12EA3DA00060}" destId="{A30FB8E6-3F00-3D4C-B5A6-CBB384724FEB}" srcOrd="0" destOrd="0" presId="urn:microsoft.com/office/officeart/2005/8/layout/list1"/>
    <dgm:cxn modelId="{5BC3AC3F-CC79-F045-BC2E-CE7F4C5328FA}" srcId="{A013A7E2-C741-F845-A0E1-A141D349C386}" destId="{F67F6CA6-30CF-9A40-A1E4-48A6B3B49EAA}" srcOrd="0" destOrd="0" parTransId="{C21CEB39-6669-2246-BCA7-DD3FE2B2180A}" sibTransId="{ED7EFF97-F854-4B4E-8FD3-554E3E0A413D}"/>
    <dgm:cxn modelId="{22D19742-1287-4B47-BD1C-0F3515BAD752}" type="presOf" srcId="{B034CA4F-26AE-6E46-B833-B75576C4A929}" destId="{3C523894-3105-A746-9291-D407239C1937}" srcOrd="0" destOrd="0" presId="urn:microsoft.com/office/officeart/2005/8/layout/list1"/>
    <dgm:cxn modelId="{092C7E67-6634-8B4F-ADC2-78AEF3E20FDB}" type="presOf" srcId="{F67F6CA6-30CF-9A40-A1E4-48A6B3B49EAA}" destId="{24809819-65AD-0F42-AB2C-D67E3E16CEAD}" srcOrd="0" destOrd="0" presId="urn:microsoft.com/office/officeart/2005/8/layout/list1"/>
    <dgm:cxn modelId="{7FA2FC56-C416-6749-B85F-4D65E36B0D11}" type="presOf" srcId="{D146800E-3EB0-7D42-A737-D74E3EA4C0DC}" destId="{0E5C671B-1291-924C-A906-230E325B4429}" srcOrd="1" destOrd="0" presId="urn:microsoft.com/office/officeart/2005/8/layout/list1"/>
    <dgm:cxn modelId="{DFBAE881-0E84-874A-9970-796B6C978BB3}" srcId="{A013A7E2-C741-F845-A0E1-A141D349C386}" destId="{2ABF1F1A-E17A-0F4F-A9DF-A8409A7DE6E6}" srcOrd="3" destOrd="0" parTransId="{1F049F81-FF66-0440-8C63-3BDD4D3B58AC}" sibTransId="{F2E2B4E7-8E35-964C-8112-CC8FEC2624A8}"/>
    <dgm:cxn modelId="{3E554989-60F4-9D43-914E-8A322A7D4313}" type="presOf" srcId="{B034CA4F-26AE-6E46-B833-B75576C4A929}" destId="{76987281-C587-7947-A1AE-92AB52186EA4}" srcOrd="1" destOrd="0" presId="urn:microsoft.com/office/officeart/2005/8/layout/list1"/>
    <dgm:cxn modelId="{BEB80397-059E-474A-A4D8-D9945EDC4E54}" type="presOf" srcId="{2ABF1F1A-E17A-0F4F-A9DF-A8409A7DE6E6}" destId="{7B375A7B-4CAD-A647-89AF-7CBC4BF0C4DB}" srcOrd="1" destOrd="0" presId="urn:microsoft.com/office/officeart/2005/8/layout/list1"/>
    <dgm:cxn modelId="{B9CD34A5-B61D-2D48-9EDF-4592C6314356}" type="presOf" srcId="{2ABF1F1A-E17A-0F4F-A9DF-A8409A7DE6E6}" destId="{F8C09E9F-86BB-284A-8BCC-AB2634CC8B29}" srcOrd="0" destOrd="0" presId="urn:microsoft.com/office/officeart/2005/8/layout/list1"/>
    <dgm:cxn modelId="{840201A6-C283-5548-A53F-1D5593AB8A8C}" srcId="{A013A7E2-C741-F845-A0E1-A141D349C386}" destId="{D146800E-3EB0-7D42-A737-D74E3EA4C0DC}" srcOrd="4" destOrd="0" parTransId="{F60E681F-8EF2-1840-840E-904128438ACD}" sibTransId="{3C66E85C-789E-0142-A0BE-7B6615A5A853}"/>
    <dgm:cxn modelId="{345BAACC-1A64-1848-BD04-6C852B6C02AF}" type="presOf" srcId="{D146800E-3EB0-7D42-A737-D74E3EA4C0DC}" destId="{C7E9B561-C46D-A641-89C3-59469DF20BDE}" srcOrd="0" destOrd="0" presId="urn:microsoft.com/office/officeart/2005/8/layout/list1"/>
    <dgm:cxn modelId="{D26C4CCD-77E5-2A4E-BE58-84FF861A7271}" type="presOf" srcId="{8DD2F281-C81B-0649-AEB0-DFBEF20A8868}" destId="{BC8E28F7-1F45-714A-BF1D-5A92D5951296}" srcOrd="0" destOrd="0" presId="urn:microsoft.com/office/officeart/2005/8/layout/list1"/>
    <dgm:cxn modelId="{ABFE97E0-8F23-6842-B832-75A06688B8CB}" type="presOf" srcId="{08A31B3E-B773-DF49-9F79-12EA3DA00060}" destId="{935E4D56-6BCD-0F40-83A5-C491BD52B730}" srcOrd="1" destOrd="0" presId="urn:microsoft.com/office/officeart/2005/8/layout/list1"/>
    <dgm:cxn modelId="{188EC9F5-2775-3C46-86E6-F4DC0FC1ADD7}" srcId="{A013A7E2-C741-F845-A0E1-A141D349C386}" destId="{8DD2F281-C81B-0649-AEB0-DFBEF20A8868}" srcOrd="1" destOrd="0" parTransId="{0280BFFE-AED4-FC43-B053-17FEFCDE88FD}" sibTransId="{848C7712-555B-FA41-9458-D2B9DB35B303}"/>
    <dgm:cxn modelId="{5D879D12-9678-9245-A647-B9B9B804D361}" type="presParOf" srcId="{E8FD74CF-161B-E146-BC81-D16883B5B746}" destId="{F2566182-0058-8741-9EAA-D114BF3EAEF2}" srcOrd="0" destOrd="0" presId="urn:microsoft.com/office/officeart/2005/8/layout/list1"/>
    <dgm:cxn modelId="{55F4D527-109B-3C42-9393-F8AEB1FFA2F1}" type="presParOf" srcId="{F2566182-0058-8741-9EAA-D114BF3EAEF2}" destId="{24809819-65AD-0F42-AB2C-D67E3E16CEAD}" srcOrd="0" destOrd="0" presId="urn:microsoft.com/office/officeart/2005/8/layout/list1"/>
    <dgm:cxn modelId="{04403C0A-C140-4746-9CC6-64475835BE09}" type="presParOf" srcId="{F2566182-0058-8741-9EAA-D114BF3EAEF2}" destId="{5609952F-AEC6-7A4E-8155-C2ED7141DDA0}" srcOrd="1" destOrd="0" presId="urn:microsoft.com/office/officeart/2005/8/layout/list1"/>
    <dgm:cxn modelId="{ABADA86B-7FFA-F64D-934A-EA2552EC2413}" type="presParOf" srcId="{E8FD74CF-161B-E146-BC81-D16883B5B746}" destId="{39E91A60-A91C-B149-92A4-F822A8CCE41F}" srcOrd="1" destOrd="0" presId="urn:microsoft.com/office/officeart/2005/8/layout/list1"/>
    <dgm:cxn modelId="{F31816BD-D6E3-DE4D-BF5C-54AD737ABDDF}" type="presParOf" srcId="{E8FD74CF-161B-E146-BC81-D16883B5B746}" destId="{807EBE3B-2BB3-0F48-B61D-E974B5266F0C}" srcOrd="2" destOrd="0" presId="urn:microsoft.com/office/officeart/2005/8/layout/list1"/>
    <dgm:cxn modelId="{2C70A271-6A3E-1B4C-8B97-BC584EE7A561}" type="presParOf" srcId="{E8FD74CF-161B-E146-BC81-D16883B5B746}" destId="{8C1DEDF8-4E6F-F74D-BB04-3F1A42BC13B9}" srcOrd="3" destOrd="0" presId="urn:microsoft.com/office/officeart/2005/8/layout/list1"/>
    <dgm:cxn modelId="{8026ED9A-F73C-6141-8705-4A3D6217F455}" type="presParOf" srcId="{E8FD74CF-161B-E146-BC81-D16883B5B746}" destId="{66360E87-BB8E-FC42-A009-E6FBD91DC1FB}" srcOrd="4" destOrd="0" presId="urn:microsoft.com/office/officeart/2005/8/layout/list1"/>
    <dgm:cxn modelId="{1BBA2CA2-80E4-B347-ABDA-02BD4AB1F8F0}" type="presParOf" srcId="{66360E87-BB8E-FC42-A009-E6FBD91DC1FB}" destId="{BC8E28F7-1F45-714A-BF1D-5A92D5951296}" srcOrd="0" destOrd="0" presId="urn:microsoft.com/office/officeart/2005/8/layout/list1"/>
    <dgm:cxn modelId="{9C1A4299-F300-0742-9E64-E76398D94722}" type="presParOf" srcId="{66360E87-BB8E-FC42-A009-E6FBD91DC1FB}" destId="{D1F952B9-C992-B445-AC77-393D9DCBCDC1}" srcOrd="1" destOrd="0" presId="urn:microsoft.com/office/officeart/2005/8/layout/list1"/>
    <dgm:cxn modelId="{778343FE-7D57-BA48-A1E7-9F02E14DA769}" type="presParOf" srcId="{E8FD74CF-161B-E146-BC81-D16883B5B746}" destId="{D792182A-5F9E-744D-837B-D647E1F2373A}" srcOrd="5" destOrd="0" presId="urn:microsoft.com/office/officeart/2005/8/layout/list1"/>
    <dgm:cxn modelId="{26A2305C-BF04-334D-B4C2-B0FD71051104}" type="presParOf" srcId="{E8FD74CF-161B-E146-BC81-D16883B5B746}" destId="{A20EEF94-9187-E74B-96BD-2FAFAC23C54C}" srcOrd="6" destOrd="0" presId="urn:microsoft.com/office/officeart/2005/8/layout/list1"/>
    <dgm:cxn modelId="{5ED2D025-44D8-A54C-8B1A-0F8C6717DF51}" type="presParOf" srcId="{E8FD74CF-161B-E146-BC81-D16883B5B746}" destId="{3A929C5E-72F3-DD4F-8E5C-31E4B3E176B9}" srcOrd="7" destOrd="0" presId="urn:microsoft.com/office/officeart/2005/8/layout/list1"/>
    <dgm:cxn modelId="{928680C9-1934-0E44-8978-263F220B5ED4}" type="presParOf" srcId="{E8FD74CF-161B-E146-BC81-D16883B5B746}" destId="{61857DCF-932D-9B42-9A52-4BBB1884E5DB}" srcOrd="8" destOrd="0" presId="urn:microsoft.com/office/officeart/2005/8/layout/list1"/>
    <dgm:cxn modelId="{940925D9-799E-C64F-B153-902DD7CA2962}" type="presParOf" srcId="{61857DCF-932D-9B42-9A52-4BBB1884E5DB}" destId="{3C523894-3105-A746-9291-D407239C1937}" srcOrd="0" destOrd="0" presId="urn:microsoft.com/office/officeart/2005/8/layout/list1"/>
    <dgm:cxn modelId="{10BFA672-4958-6D40-80D5-A94761D3E02E}" type="presParOf" srcId="{61857DCF-932D-9B42-9A52-4BBB1884E5DB}" destId="{76987281-C587-7947-A1AE-92AB52186EA4}" srcOrd="1" destOrd="0" presId="urn:microsoft.com/office/officeart/2005/8/layout/list1"/>
    <dgm:cxn modelId="{A4B5A4F2-8F39-4F40-86DF-21C4DEC03BDE}" type="presParOf" srcId="{E8FD74CF-161B-E146-BC81-D16883B5B746}" destId="{4700BDB6-73D0-EE41-BCEA-9258A0C9AE01}" srcOrd="9" destOrd="0" presId="urn:microsoft.com/office/officeart/2005/8/layout/list1"/>
    <dgm:cxn modelId="{64C81AE9-1CAD-3745-AB2A-4EDC8B59A0B0}" type="presParOf" srcId="{E8FD74CF-161B-E146-BC81-D16883B5B746}" destId="{72892CF8-F200-F04C-A03F-6B7518515ED3}" srcOrd="10" destOrd="0" presId="urn:microsoft.com/office/officeart/2005/8/layout/list1"/>
    <dgm:cxn modelId="{0DCDAC83-A8B0-9C42-8B6F-917EAB9F108A}" type="presParOf" srcId="{E8FD74CF-161B-E146-BC81-D16883B5B746}" destId="{32E1D601-51DC-D649-9773-F44E28DD74FA}" srcOrd="11" destOrd="0" presId="urn:microsoft.com/office/officeart/2005/8/layout/list1"/>
    <dgm:cxn modelId="{556A3B7B-3E80-424D-8E8D-5CFB987C844C}" type="presParOf" srcId="{E8FD74CF-161B-E146-BC81-D16883B5B746}" destId="{5D280DA3-F3D6-8748-82BF-B4D9544846B1}" srcOrd="12" destOrd="0" presId="urn:microsoft.com/office/officeart/2005/8/layout/list1"/>
    <dgm:cxn modelId="{A96374ED-8925-0A49-86C2-F76F90DF17B7}" type="presParOf" srcId="{5D280DA3-F3D6-8748-82BF-B4D9544846B1}" destId="{F8C09E9F-86BB-284A-8BCC-AB2634CC8B29}" srcOrd="0" destOrd="0" presId="urn:microsoft.com/office/officeart/2005/8/layout/list1"/>
    <dgm:cxn modelId="{D25ED450-51DC-B249-8790-EFB5AFB346E9}" type="presParOf" srcId="{5D280DA3-F3D6-8748-82BF-B4D9544846B1}" destId="{7B375A7B-4CAD-A647-89AF-7CBC4BF0C4DB}" srcOrd="1" destOrd="0" presId="urn:microsoft.com/office/officeart/2005/8/layout/list1"/>
    <dgm:cxn modelId="{D7AF5414-4494-A745-BC19-61AB05EEF54A}" type="presParOf" srcId="{E8FD74CF-161B-E146-BC81-D16883B5B746}" destId="{F3E4FE45-2ADB-484A-BDE7-98C3B926B7CC}" srcOrd="13" destOrd="0" presId="urn:microsoft.com/office/officeart/2005/8/layout/list1"/>
    <dgm:cxn modelId="{E38CF27D-3850-B04C-9053-A042ACB88AC8}" type="presParOf" srcId="{E8FD74CF-161B-E146-BC81-D16883B5B746}" destId="{3343D9FF-232A-E246-96BF-BF75310620D9}" srcOrd="14" destOrd="0" presId="urn:microsoft.com/office/officeart/2005/8/layout/list1"/>
    <dgm:cxn modelId="{A0C685C5-2C72-4142-9CDB-535B4E2489FF}" type="presParOf" srcId="{E8FD74CF-161B-E146-BC81-D16883B5B746}" destId="{AF7D2B27-417B-0440-93BD-882C2F7C47A2}" srcOrd="15" destOrd="0" presId="urn:microsoft.com/office/officeart/2005/8/layout/list1"/>
    <dgm:cxn modelId="{FC71E44F-ACB3-6645-9E40-96F523603373}" type="presParOf" srcId="{E8FD74CF-161B-E146-BC81-D16883B5B746}" destId="{FB43BC11-CC24-B04D-96DC-AF9A78B57DAE}" srcOrd="16" destOrd="0" presId="urn:microsoft.com/office/officeart/2005/8/layout/list1"/>
    <dgm:cxn modelId="{44AB42F5-32F0-B443-A43E-A188E94606E6}" type="presParOf" srcId="{FB43BC11-CC24-B04D-96DC-AF9A78B57DAE}" destId="{C7E9B561-C46D-A641-89C3-59469DF20BDE}" srcOrd="0" destOrd="0" presId="urn:microsoft.com/office/officeart/2005/8/layout/list1"/>
    <dgm:cxn modelId="{A5C37445-C400-BE4A-9212-A9ED91A68998}" type="presParOf" srcId="{FB43BC11-CC24-B04D-96DC-AF9A78B57DAE}" destId="{0E5C671B-1291-924C-A906-230E325B4429}" srcOrd="1" destOrd="0" presId="urn:microsoft.com/office/officeart/2005/8/layout/list1"/>
    <dgm:cxn modelId="{389AD217-B1A5-1D4B-A520-8555A673D0D0}" type="presParOf" srcId="{E8FD74CF-161B-E146-BC81-D16883B5B746}" destId="{B3C39E82-4F0C-CC47-99C8-0B77D718BEE4}" srcOrd="17" destOrd="0" presId="urn:microsoft.com/office/officeart/2005/8/layout/list1"/>
    <dgm:cxn modelId="{9555C806-C1CE-E94E-B1EB-7E0A8585A300}" type="presParOf" srcId="{E8FD74CF-161B-E146-BC81-D16883B5B746}" destId="{C40DA54D-8F58-8241-9B09-139B2E6B47BE}" srcOrd="18" destOrd="0" presId="urn:microsoft.com/office/officeart/2005/8/layout/list1"/>
    <dgm:cxn modelId="{BB64BC8E-5A3D-9B4A-9414-E97D652B3F6F}" type="presParOf" srcId="{E8FD74CF-161B-E146-BC81-D16883B5B746}" destId="{B2DAC8F8-A933-6A44-AA00-79D418F946D0}" srcOrd="19" destOrd="0" presId="urn:microsoft.com/office/officeart/2005/8/layout/list1"/>
    <dgm:cxn modelId="{F723E8F0-8728-7646-8E93-EF8456BAD0BF}" type="presParOf" srcId="{E8FD74CF-161B-E146-BC81-D16883B5B746}" destId="{4DB78C27-C497-8B40-BA09-82181AD48A4B}" srcOrd="20" destOrd="0" presId="urn:microsoft.com/office/officeart/2005/8/layout/list1"/>
    <dgm:cxn modelId="{3321BEF7-3F33-3F4E-806A-CDD7C65E6611}" type="presParOf" srcId="{4DB78C27-C497-8B40-BA09-82181AD48A4B}" destId="{A30FB8E6-3F00-3D4C-B5A6-CBB384724FEB}" srcOrd="0" destOrd="0" presId="urn:microsoft.com/office/officeart/2005/8/layout/list1"/>
    <dgm:cxn modelId="{0CA70977-16F6-E748-BBB2-22F00516C3D1}" type="presParOf" srcId="{4DB78C27-C497-8B40-BA09-82181AD48A4B}" destId="{935E4D56-6BCD-0F40-83A5-C491BD52B730}" srcOrd="1" destOrd="0" presId="urn:microsoft.com/office/officeart/2005/8/layout/list1"/>
    <dgm:cxn modelId="{3348532D-BDC5-6C44-AAF3-6538737E4869}" type="presParOf" srcId="{E8FD74CF-161B-E146-BC81-D16883B5B746}" destId="{012B1EF4-623C-8C41-95FD-EE4CB67B321A}" srcOrd="21" destOrd="0" presId="urn:microsoft.com/office/officeart/2005/8/layout/list1"/>
    <dgm:cxn modelId="{FA760BFD-6700-5B43-A5BA-55AEA71D10E1}" type="presParOf" srcId="{E8FD74CF-161B-E146-BC81-D16883B5B746}" destId="{AF7DFD0B-B840-2B44-AB2F-F4EA82E6718E}" srcOrd="2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7EBE3B-2BB3-0F48-B61D-E974B5266F0C}">
      <dsp:nvSpPr>
        <dsp:cNvPr id="0" name=""/>
        <dsp:cNvSpPr/>
      </dsp:nvSpPr>
      <dsp:spPr>
        <a:xfrm>
          <a:off x="0" y="691141"/>
          <a:ext cx="4797934" cy="376354"/>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5609952F-AEC6-7A4E-8155-C2ED7141DDA0}">
      <dsp:nvSpPr>
        <dsp:cNvPr id="0" name=""/>
        <dsp:cNvSpPr/>
      </dsp:nvSpPr>
      <dsp:spPr>
        <a:xfrm>
          <a:off x="239896" y="137886"/>
          <a:ext cx="4216228" cy="758201"/>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6945" tIns="0" rIns="126945" bIns="0" numCol="1" spcCol="1270" anchor="ctr" anchorCtr="0">
          <a:noAutofit/>
        </a:bodyPr>
        <a:lstStyle/>
        <a:p>
          <a:pPr marL="0" lvl="0" indent="0" algn="l" defTabSz="711200">
            <a:lnSpc>
              <a:spcPct val="90000"/>
            </a:lnSpc>
            <a:spcBef>
              <a:spcPct val="0"/>
            </a:spcBef>
            <a:spcAft>
              <a:spcPct val="35000"/>
            </a:spcAft>
            <a:buNone/>
          </a:pPr>
          <a:r>
            <a:rPr lang="en-GB" sz="1600" kern="1200" dirty="0">
              <a:solidFill>
                <a:schemeClr val="bg1"/>
              </a:solidFill>
              <a:latin typeface="+mn-lt"/>
              <a:ea typeface="Calibri"/>
              <a:cs typeface="Calibri"/>
              <a:sym typeface="Calibri"/>
            </a:rPr>
            <a:t>Discuss the Purpose of Surveillance and Proof</a:t>
          </a:r>
          <a:endParaRPr lang="en-GB" sz="1600" kern="1200" dirty="0">
            <a:solidFill>
              <a:schemeClr val="bg1"/>
            </a:solidFill>
            <a:latin typeface="+mn-lt"/>
          </a:endParaRPr>
        </a:p>
      </dsp:txBody>
      <dsp:txXfrm>
        <a:off x="276908" y="174898"/>
        <a:ext cx="4142204" cy="684177"/>
      </dsp:txXfrm>
    </dsp:sp>
    <dsp:sp modelId="{A20EEF94-9187-E74B-96BD-2FAFAC23C54C}">
      <dsp:nvSpPr>
        <dsp:cNvPr id="0" name=""/>
        <dsp:cNvSpPr/>
      </dsp:nvSpPr>
      <dsp:spPr>
        <a:xfrm>
          <a:off x="0" y="1713377"/>
          <a:ext cx="4797934" cy="376354"/>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D1F952B9-C992-B445-AC77-393D9DCBCDC1}">
      <dsp:nvSpPr>
        <dsp:cNvPr id="0" name=""/>
        <dsp:cNvSpPr/>
      </dsp:nvSpPr>
      <dsp:spPr>
        <a:xfrm>
          <a:off x="239896" y="1160122"/>
          <a:ext cx="4216228" cy="758201"/>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6945" tIns="0" rIns="126945" bIns="0" numCol="1" spcCol="1270" anchor="ctr" anchorCtr="0">
          <a:noAutofit/>
        </a:bodyPr>
        <a:lstStyle/>
        <a:p>
          <a:pPr marL="0" lvl="0" indent="0" algn="l" defTabSz="711200">
            <a:lnSpc>
              <a:spcPct val="90000"/>
            </a:lnSpc>
            <a:spcBef>
              <a:spcPct val="0"/>
            </a:spcBef>
            <a:spcAft>
              <a:spcPct val="35000"/>
            </a:spcAft>
            <a:buNone/>
          </a:pPr>
          <a:r>
            <a:rPr lang="en-GB" sz="1600" kern="1200" dirty="0">
              <a:solidFill>
                <a:schemeClr val="bg1"/>
              </a:solidFill>
              <a:latin typeface="+mn-lt"/>
              <a:ea typeface="Calibri"/>
              <a:cs typeface="Calibri"/>
              <a:sym typeface="Calibri"/>
            </a:rPr>
            <a:t>Discuss the Degradation of Explosives and Propellants</a:t>
          </a:r>
        </a:p>
      </dsp:txBody>
      <dsp:txXfrm>
        <a:off x="276908" y="1197134"/>
        <a:ext cx="4142204" cy="684177"/>
      </dsp:txXfrm>
    </dsp:sp>
    <dsp:sp modelId="{72892CF8-F200-F04C-A03F-6B7518515ED3}">
      <dsp:nvSpPr>
        <dsp:cNvPr id="0" name=""/>
        <dsp:cNvSpPr/>
      </dsp:nvSpPr>
      <dsp:spPr>
        <a:xfrm>
          <a:off x="0" y="2735613"/>
          <a:ext cx="4797934" cy="376354"/>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76987281-C587-7947-A1AE-92AB52186EA4}">
      <dsp:nvSpPr>
        <dsp:cNvPr id="0" name=""/>
        <dsp:cNvSpPr/>
      </dsp:nvSpPr>
      <dsp:spPr>
        <a:xfrm>
          <a:off x="239896" y="2182358"/>
          <a:ext cx="4216228" cy="758201"/>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6945" tIns="0" rIns="126945" bIns="0" numCol="1" spcCol="1270" anchor="ctr" anchorCtr="0">
          <a:noAutofit/>
        </a:bodyPr>
        <a:lstStyle/>
        <a:p>
          <a:pPr marL="0" lvl="0" indent="0" algn="l" defTabSz="711200">
            <a:lnSpc>
              <a:spcPct val="90000"/>
            </a:lnSpc>
            <a:spcBef>
              <a:spcPct val="0"/>
            </a:spcBef>
            <a:spcAft>
              <a:spcPct val="35000"/>
            </a:spcAft>
            <a:buNone/>
          </a:pPr>
          <a:r>
            <a:rPr lang="en-GB" sz="1600" kern="1200" dirty="0">
              <a:solidFill>
                <a:schemeClr val="bg1"/>
              </a:solidFill>
              <a:latin typeface="+mn-lt"/>
              <a:ea typeface="Calibri"/>
              <a:cs typeface="Calibri"/>
              <a:sym typeface="Calibri"/>
            </a:rPr>
            <a:t>Discuss the determination of ammunition surplus and stock management of an explosive storage site</a:t>
          </a:r>
        </a:p>
      </dsp:txBody>
      <dsp:txXfrm>
        <a:off x="276908" y="2219370"/>
        <a:ext cx="4142204" cy="684177"/>
      </dsp:txXfrm>
    </dsp:sp>
    <dsp:sp modelId="{3343D9FF-232A-E246-96BF-BF75310620D9}">
      <dsp:nvSpPr>
        <dsp:cNvPr id="0" name=""/>
        <dsp:cNvSpPr/>
      </dsp:nvSpPr>
      <dsp:spPr>
        <a:xfrm>
          <a:off x="0" y="3757849"/>
          <a:ext cx="4797934" cy="376354"/>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7B375A7B-4CAD-A647-89AF-7CBC4BF0C4DB}">
      <dsp:nvSpPr>
        <dsp:cNvPr id="0" name=""/>
        <dsp:cNvSpPr/>
      </dsp:nvSpPr>
      <dsp:spPr>
        <a:xfrm>
          <a:off x="239896" y="3241764"/>
          <a:ext cx="4216228" cy="758201"/>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6945" tIns="0" rIns="126945" bIns="0" numCol="1" spcCol="1270" anchor="ctr" anchorCtr="0">
          <a:noAutofit/>
        </a:bodyPr>
        <a:lstStyle/>
        <a:p>
          <a:pPr marL="0" lvl="0" indent="0" algn="l" defTabSz="711200">
            <a:lnSpc>
              <a:spcPct val="90000"/>
            </a:lnSpc>
            <a:spcBef>
              <a:spcPct val="0"/>
            </a:spcBef>
            <a:spcAft>
              <a:spcPct val="35000"/>
            </a:spcAft>
            <a:buNone/>
          </a:pPr>
          <a:r>
            <a:rPr lang="en-GB" sz="1600" kern="1200" dirty="0">
              <a:solidFill>
                <a:schemeClr val="bg1"/>
              </a:solidFill>
              <a:latin typeface="+mn-lt"/>
              <a:ea typeface="Calibri"/>
              <a:cs typeface="Calibri"/>
              <a:sym typeface="Calibri"/>
            </a:rPr>
            <a:t>Discuss the ESH Inspection Matrix and early warnings of expired ammunition during inspections</a:t>
          </a:r>
        </a:p>
      </dsp:txBody>
      <dsp:txXfrm>
        <a:off x="276908" y="3278776"/>
        <a:ext cx="4142204" cy="684177"/>
      </dsp:txXfrm>
    </dsp:sp>
    <dsp:sp modelId="{C40DA54D-8F58-8241-9B09-139B2E6B47BE}">
      <dsp:nvSpPr>
        <dsp:cNvPr id="0" name=""/>
        <dsp:cNvSpPr/>
      </dsp:nvSpPr>
      <dsp:spPr>
        <a:xfrm>
          <a:off x="0" y="4780085"/>
          <a:ext cx="4797934" cy="376354"/>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0E5C671B-1291-924C-A906-230E325B4429}">
      <dsp:nvSpPr>
        <dsp:cNvPr id="0" name=""/>
        <dsp:cNvSpPr/>
      </dsp:nvSpPr>
      <dsp:spPr>
        <a:xfrm>
          <a:off x="239896" y="4264001"/>
          <a:ext cx="4216228" cy="758201"/>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6945" tIns="0" rIns="126945" bIns="0" numCol="1" spcCol="1270" anchor="ctr" anchorCtr="0">
          <a:noAutofit/>
        </a:bodyPr>
        <a:lstStyle/>
        <a:p>
          <a:pPr marL="0" lvl="0" indent="0" algn="l" defTabSz="711200">
            <a:lnSpc>
              <a:spcPct val="90000"/>
            </a:lnSpc>
            <a:spcBef>
              <a:spcPct val="0"/>
            </a:spcBef>
            <a:spcAft>
              <a:spcPct val="35000"/>
            </a:spcAft>
            <a:buNone/>
          </a:pPr>
          <a:r>
            <a:rPr lang="en-GB" sz="1600" kern="1200">
              <a:solidFill>
                <a:schemeClr val="bg1"/>
              </a:solidFill>
              <a:latin typeface="+mn-lt"/>
              <a:ea typeface="Calibri"/>
              <a:cs typeface="Calibri"/>
              <a:sym typeface="Calibri"/>
            </a:rPr>
            <a:t>Apply ammunition surveillance procedures to an explosive storage site</a:t>
          </a:r>
          <a:endParaRPr lang="en-GB" sz="1600" kern="1200" dirty="0">
            <a:solidFill>
              <a:schemeClr val="bg1"/>
            </a:solidFill>
            <a:latin typeface="+mn-lt"/>
            <a:ea typeface="Calibri"/>
            <a:cs typeface="Calibri"/>
            <a:sym typeface="Calibri"/>
          </a:endParaRPr>
        </a:p>
      </dsp:txBody>
      <dsp:txXfrm>
        <a:off x="276908" y="4301013"/>
        <a:ext cx="4142204" cy="684177"/>
      </dsp:txXfrm>
    </dsp:sp>
    <dsp:sp modelId="{AF7DFD0B-B840-2B44-AB2F-F4EA82E6718E}">
      <dsp:nvSpPr>
        <dsp:cNvPr id="0" name=""/>
        <dsp:cNvSpPr/>
      </dsp:nvSpPr>
      <dsp:spPr>
        <a:xfrm>
          <a:off x="0" y="5802320"/>
          <a:ext cx="4797934" cy="376354"/>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935E4D56-6BCD-0F40-83A5-C491BD52B730}">
      <dsp:nvSpPr>
        <dsp:cNvPr id="0" name=""/>
        <dsp:cNvSpPr/>
      </dsp:nvSpPr>
      <dsp:spPr>
        <a:xfrm>
          <a:off x="239896" y="5286237"/>
          <a:ext cx="4216228" cy="758201"/>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6945" tIns="0" rIns="126945" bIns="0" numCol="1" spcCol="1270" anchor="ctr" anchorCtr="0">
          <a:noAutofit/>
        </a:bodyPr>
        <a:lstStyle/>
        <a:p>
          <a:pPr marL="0" lvl="0" indent="0" algn="l" defTabSz="711200">
            <a:lnSpc>
              <a:spcPct val="90000"/>
            </a:lnSpc>
            <a:spcBef>
              <a:spcPct val="0"/>
            </a:spcBef>
            <a:spcAft>
              <a:spcPct val="35000"/>
            </a:spcAft>
            <a:buNone/>
          </a:pPr>
          <a:r>
            <a:rPr lang="en-GB" sz="1600" kern="1200" dirty="0">
              <a:solidFill>
                <a:schemeClr val="bg1"/>
              </a:solidFill>
              <a:latin typeface="+mn-lt"/>
              <a:ea typeface="Calibri"/>
              <a:cs typeface="Calibri"/>
              <a:sym typeface="Calibri"/>
            </a:rPr>
            <a:t>Examine ammunition inspection during UN peacekeeping operations</a:t>
          </a:r>
          <a:r>
            <a:rPr lang="en-GB" sz="1600" kern="1200" dirty="0">
              <a:solidFill>
                <a:schemeClr val="bg1"/>
              </a:solidFill>
              <a:latin typeface="+mn-lt"/>
            </a:rPr>
            <a:t> </a:t>
          </a:r>
          <a:endParaRPr lang="en-GB" sz="1600" b="0" i="0" u="none" strike="noStrike" kern="1200" cap="none" dirty="0">
            <a:solidFill>
              <a:schemeClr val="bg1"/>
            </a:solidFill>
            <a:latin typeface="+mn-lt"/>
            <a:ea typeface="Calibri"/>
            <a:cs typeface="Calibri"/>
            <a:sym typeface="Calibri"/>
          </a:endParaRPr>
        </a:p>
      </dsp:txBody>
      <dsp:txXfrm>
        <a:off x="276908" y="5323249"/>
        <a:ext cx="4142204" cy="68417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7EBE3B-2BB3-0F48-B61D-E974B5266F0C}">
      <dsp:nvSpPr>
        <dsp:cNvPr id="0" name=""/>
        <dsp:cNvSpPr/>
      </dsp:nvSpPr>
      <dsp:spPr>
        <a:xfrm>
          <a:off x="0" y="691141"/>
          <a:ext cx="4797934" cy="376354"/>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5609952F-AEC6-7A4E-8155-C2ED7141DDA0}">
      <dsp:nvSpPr>
        <dsp:cNvPr id="0" name=""/>
        <dsp:cNvSpPr/>
      </dsp:nvSpPr>
      <dsp:spPr>
        <a:xfrm>
          <a:off x="239896" y="137886"/>
          <a:ext cx="4216228" cy="758201"/>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6945" tIns="0" rIns="126945" bIns="0" numCol="1" spcCol="1270" anchor="ctr" anchorCtr="0">
          <a:noAutofit/>
        </a:bodyPr>
        <a:lstStyle/>
        <a:p>
          <a:pPr marL="0" lvl="0" indent="0" algn="l" defTabSz="711200">
            <a:lnSpc>
              <a:spcPct val="90000"/>
            </a:lnSpc>
            <a:spcBef>
              <a:spcPct val="0"/>
            </a:spcBef>
            <a:spcAft>
              <a:spcPct val="35000"/>
            </a:spcAft>
            <a:buNone/>
          </a:pPr>
          <a:r>
            <a:rPr lang="en-GB" sz="1600" kern="1200" dirty="0">
              <a:solidFill>
                <a:schemeClr val="bg1"/>
              </a:solidFill>
              <a:latin typeface="+mn-lt"/>
              <a:ea typeface="Calibri"/>
              <a:cs typeface="Calibri"/>
              <a:sym typeface="Calibri"/>
            </a:rPr>
            <a:t>Discuss the Purpose of Surveillance and Proof</a:t>
          </a:r>
          <a:endParaRPr lang="en-GB" sz="1600" kern="1200" dirty="0">
            <a:solidFill>
              <a:schemeClr val="bg1"/>
            </a:solidFill>
            <a:latin typeface="+mn-lt"/>
          </a:endParaRPr>
        </a:p>
      </dsp:txBody>
      <dsp:txXfrm>
        <a:off x="276908" y="174898"/>
        <a:ext cx="4142204" cy="684177"/>
      </dsp:txXfrm>
    </dsp:sp>
    <dsp:sp modelId="{A20EEF94-9187-E74B-96BD-2FAFAC23C54C}">
      <dsp:nvSpPr>
        <dsp:cNvPr id="0" name=""/>
        <dsp:cNvSpPr/>
      </dsp:nvSpPr>
      <dsp:spPr>
        <a:xfrm>
          <a:off x="0" y="1713377"/>
          <a:ext cx="4797934" cy="376354"/>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D1F952B9-C992-B445-AC77-393D9DCBCDC1}">
      <dsp:nvSpPr>
        <dsp:cNvPr id="0" name=""/>
        <dsp:cNvSpPr/>
      </dsp:nvSpPr>
      <dsp:spPr>
        <a:xfrm>
          <a:off x="239896" y="1160122"/>
          <a:ext cx="4216228" cy="758201"/>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6945" tIns="0" rIns="126945" bIns="0" numCol="1" spcCol="1270" anchor="ctr" anchorCtr="0">
          <a:noAutofit/>
        </a:bodyPr>
        <a:lstStyle/>
        <a:p>
          <a:pPr marL="0" lvl="0" indent="0" algn="l" defTabSz="711200">
            <a:lnSpc>
              <a:spcPct val="90000"/>
            </a:lnSpc>
            <a:spcBef>
              <a:spcPct val="0"/>
            </a:spcBef>
            <a:spcAft>
              <a:spcPct val="35000"/>
            </a:spcAft>
            <a:buNone/>
          </a:pPr>
          <a:r>
            <a:rPr lang="en-GB" sz="1600" kern="1200" dirty="0">
              <a:solidFill>
                <a:schemeClr val="bg1"/>
              </a:solidFill>
              <a:latin typeface="+mn-lt"/>
              <a:ea typeface="Calibri"/>
              <a:cs typeface="Calibri"/>
              <a:sym typeface="Calibri"/>
            </a:rPr>
            <a:t>Discuss the Degradation of Explosives and Propellants</a:t>
          </a:r>
        </a:p>
      </dsp:txBody>
      <dsp:txXfrm>
        <a:off x="276908" y="1197134"/>
        <a:ext cx="4142204" cy="684177"/>
      </dsp:txXfrm>
    </dsp:sp>
    <dsp:sp modelId="{72892CF8-F200-F04C-A03F-6B7518515ED3}">
      <dsp:nvSpPr>
        <dsp:cNvPr id="0" name=""/>
        <dsp:cNvSpPr/>
      </dsp:nvSpPr>
      <dsp:spPr>
        <a:xfrm>
          <a:off x="0" y="2735613"/>
          <a:ext cx="4797934" cy="376354"/>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76987281-C587-7947-A1AE-92AB52186EA4}">
      <dsp:nvSpPr>
        <dsp:cNvPr id="0" name=""/>
        <dsp:cNvSpPr/>
      </dsp:nvSpPr>
      <dsp:spPr>
        <a:xfrm>
          <a:off x="239896" y="2182358"/>
          <a:ext cx="4216228" cy="758201"/>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6945" tIns="0" rIns="126945" bIns="0" numCol="1" spcCol="1270" anchor="ctr" anchorCtr="0">
          <a:noAutofit/>
        </a:bodyPr>
        <a:lstStyle/>
        <a:p>
          <a:pPr marL="0" lvl="0" indent="0" algn="l" defTabSz="711200">
            <a:lnSpc>
              <a:spcPct val="90000"/>
            </a:lnSpc>
            <a:spcBef>
              <a:spcPct val="0"/>
            </a:spcBef>
            <a:spcAft>
              <a:spcPct val="35000"/>
            </a:spcAft>
            <a:buNone/>
          </a:pPr>
          <a:r>
            <a:rPr lang="en-GB" sz="1600" kern="1200" dirty="0">
              <a:solidFill>
                <a:schemeClr val="bg1"/>
              </a:solidFill>
              <a:latin typeface="+mn-lt"/>
              <a:ea typeface="Calibri"/>
              <a:cs typeface="Calibri"/>
              <a:sym typeface="Calibri"/>
            </a:rPr>
            <a:t>Discuss the determination of Ammunition Surplus and stock management of an explosive storage site</a:t>
          </a:r>
        </a:p>
      </dsp:txBody>
      <dsp:txXfrm>
        <a:off x="276908" y="2219370"/>
        <a:ext cx="4142204" cy="684177"/>
      </dsp:txXfrm>
    </dsp:sp>
    <dsp:sp modelId="{3343D9FF-232A-E246-96BF-BF75310620D9}">
      <dsp:nvSpPr>
        <dsp:cNvPr id="0" name=""/>
        <dsp:cNvSpPr/>
      </dsp:nvSpPr>
      <dsp:spPr>
        <a:xfrm>
          <a:off x="0" y="3757849"/>
          <a:ext cx="4797934" cy="376354"/>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7B375A7B-4CAD-A647-89AF-7CBC4BF0C4DB}">
      <dsp:nvSpPr>
        <dsp:cNvPr id="0" name=""/>
        <dsp:cNvSpPr/>
      </dsp:nvSpPr>
      <dsp:spPr>
        <a:xfrm>
          <a:off x="239896" y="3241764"/>
          <a:ext cx="4216228" cy="758201"/>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6945" tIns="0" rIns="126945" bIns="0" numCol="1" spcCol="1270" anchor="ctr" anchorCtr="0">
          <a:noAutofit/>
        </a:bodyPr>
        <a:lstStyle/>
        <a:p>
          <a:pPr marL="0" lvl="0" indent="0" algn="l" defTabSz="711200">
            <a:lnSpc>
              <a:spcPct val="90000"/>
            </a:lnSpc>
            <a:spcBef>
              <a:spcPct val="0"/>
            </a:spcBef>
            <a:spcAft>
              <a:spcPct val="35000"/>
            </a:spcAft>
            <a:buNone/>
          </a:pPr>
          <a:r>
            <a:rPr lang="en-GB" sz="1600" kern="1200" dirty="0">
              <a:solidFill>
                <a:schemeClr val="bg1"/>
              </a:solidFill>
              <a:latin typeface="+mn-lt"/>
              <a:ea typeface="Calibri"/>
              <a:cs typeface="Calibri"/>
              <a:sym typeface="Calibri"/>
            </a:rPr>
            <a:t>Discuss the ESH Inspection Matrix and early warnings of expired ammunition during inspections</a:t>
          </a:r>
        </a:p>
      </dsp:txBody>
      <dsp:txXfrm>
        <a:off x="276908" y="3278776"/>
        <a:ext cx="4142204" cy="684177"/>
      </dsp:txXfrm>
    </dsp:sp>
    <dsp:sp modelId="{C40DA54D-8F58-8241-9B09-139B2E6B47BE}">
      <dsp:nvSpPr>
        <dsp:cNvPr id="0" name=""/>
        <dsp:cNvSpPr/>
      </dsp:nvSpPr>
      <dsp:spPr>
        <a:xfrm>
          <a:off x="0" y="4780085"/>
          <a:ext cx="4797934" cy="376354"/>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0E5C671B-1291-924C-A906-230E325B4429}">
      <dsp:nvSpPr>
        <dsp:cNvPr id="0" name=""/>
        <dsp:cNvSpPr/>
      </dsp:nvSpPr>
      <dsp:spPr>
        <a:xfrm>
          <a:off x="239896" y="4264001"/>
          <a:ext cx="4216228" cy="758201"/>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6945" tIns="0" rIns="126945" bIns="0" numCol="1" spcCol="1270" anchor="ctr" anchorCtr="0">
          <a:noAutofit/>
        </a:bodyPr>
        <a:lstStyle/>
        <a:p>
          <a:pPr marL="0" lvl="0" indent="0" algn="l" defTabSz="711200">
            <a:lnSpc>
              <a:spcPct val="90000"/>
            </a:lnSpc>
            <a:spcBef>
              <a:spcPct val="0"/>
            </a:spcBef>
            <a:spcAft>
              <a:spcPct val="35000"/>
            </a:spcAft>
            <a:buNone/>
          </a:pPr>
          <a:r>
            <a:rPr lang="en-GB" sz="1600" kern="1200">
              <a:solidFill>
                <a:schemeClr val="bg1"/>
              </a:solidFill>
              <a:latin typeface="+mn-lt"/>
              <a:ea typeface="Calibri"/>
              <a:cs typeface="Calibri"/>
              <a:sym typeface="Calibri"/>
            </a:rPr>
            <a:t>Apply ammunition surveillance procedures to an explosive storage site</a:t>
          </a:r>
          <a:endParaRPr lang="en-GB" sz="1600" kern="1200" dirty="0">
            <a:solidFill>
              <a:schemeClr val="bg1"/>
            </a:solidFill>
            <a:latin typeface="+mn-lt"/>
            <a:ea typeface="Calibri"/>
            <a:cs typeface="Calibri"/>
            <a:sym typeface="Calibri"/>
          </a:endParaRPr>
        </a:p>
      </dsp:txBody>
      <dsp:txXfrm>
        <a:off x="276908" y="4301013"/>
        <a:ext cx="4142204" cy="684177"/>
      </dsp:txXfrm>
    </dsp:sp>
    <dsp:sp modelId="{AF7DFD0B-B840-2B44-AB2F-F4EA82E6718E}">
      <dsp:nvSpPr>
        <dsp:cNvPr id="0" name=""/>
        <dsp:cNvSpPr/>
      </dsp:nvSpPr>
      <dsp:spPr>
        <a:xfrm>
          <a:off x="0" y="5802320"/>
          <a:ext cx="4797934" cy="376354"/>
        </a:xfrm>
        <a:prstGeom prst="rect">
          <a:avLst/>
        </a:prstGeom>
        <a:solidFill>
          <a:schemeClr val="lt1">
            <a:alpha val="90000"/>
            <a:hueOff val="0"/>
            <a:satOff val="0"/>
            <a:lumOff val="0"/>
            <a:alphaOff val="0"/>
          </a:schemeClr>
        </a:solidFill>
        <a:ln w="25400" cap="flat" cmpd="sng" algn="ctr">
          <a:solidFill>
            <a:srgbClr val="4F81BD"/>
          </a:solidFill>
          <a:prstDash val="solid"/>
        </a:ln>
        <a:effectLst/>
      </dsp:spPr>
      <dsp:style>
        <a:lnRef idx="2">
          <a:scrgbClr r="0" g="0" b="0"/>
        </a:lnRef>
        <a:fillRef idx="1">
          <a:scrgbClr r="0" g="0" b="0"/>
        </a:fillRef>
        <a:effectRef idx="0">
          <a:scrgbClr r="0" g="0" b="0"/>
        </a:effectRef>
        <a:fontRef idx="minor"/>
      </dsp:style>
    </dsp:sp>
    <dsp:sp modelId="{935E4D56-6BCD-0F40-83A5-C491BD52B730}">
      <dsp:nvSpPr>
        <dsp:cNvPr id="0" name=""/>
        <dsp:cNvSpPr/>
      </dsp:nvSpPr>
      <dsp:spPr>
        <a:xfrm>
          <a:off x="239896" y="5286237"/>
          <a:ext cx="4216228" cy="758201"/>
        </a:xfrm>
        <a:prstGeom prst="roundRect">
          <a:avLst/>
        </a:prstGeom>
        <a:solidFill>
          <a:srgbClr val="4F81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6945" tIns="0" rIns="126945" bIns="0" numCol="1" spcCol="1270" anchor="ctr" anchorCtr="0">
          <a:noAutofit/>
        </a:bodyPr>
        <a:lstStyle/>
        <a:p>
          <a:pPr marL="0" lvl="0" indent="0" algn="l" defTabSz="711200">
            <a:lnSpc>
              <a:spcPct val="90000"/>
            </a:lnSpc>
            <a:spcBef>
              <a:spcPct val="0"/>
            </a:spcBef>
            <a:spcAft>
              <a:spcPct val="35000"/>
            </a:spcAft>
            <a:buNone/>
          </a:pPr>
          <a:r>
            <a:rPr lang="en-GB" sz="1600" kern="1200" dirty="0">
              <a:solidFill>
                <a:schemeClr val="bg1"/>
              </a:solidFill>
              <a:latin typeface="+mn-lt"/>
              <a:ea typeface="Calibri"/>
              <a:cs typeface="Calibri"/>
              <a:sym typeface="Calibri"/>
            </a:rPr>
            <a:t>Examine ammunition inspection during UN peacekeeping operations</a:t>
          </a:r>
          <a:r>
            <a:rPr lang="en-GB" sz="1600" kern="1200" dirty="0">
              <a:solidFill>
                <a:schemeClr val="bg1"/>
              </a:solidFill>
              <a:latin typeface="+mn-lt"/>
            </a:rPr>
            <a:t> </a:t>
          </a:r>
          <a:endParaRPr lang="en-GB" sz="1600" b="0" i="0" u="none" strike="noStrike" kern="1200" cap="none" dirty="0">
            <a:solidFill>
              <a:schemeClr val="bg1"/>
            </a:solidFill>
            <a:latin typeface="+mn-lt"/>
            <a:ea typeface="Calibri"/>
            <a:cs typeface="Calibri"/>
            <a:sym typeface="Calibri"/>
          </a:endParaRPr>
        </a:p>
      </dsp:txBody>
      <dsp:txXfrm>
        <a:off x="276908" y="5323249"/>
        <a:ext cx="4142204" cy="684177"/>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 name="Google Shape;54;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b="1" dirty="0">
                <a:solidFill>
                  <a:schemeClr val="dk1"/>
                </a:solidFill>
                <a:latin typeface="Calibri"/>
                <a:ea typeface="Calibri"/>
                <a:cs typeface="Calibri"/>
                <a:sym typeface="Calibri"/>
              </a:rPr>
              <a:t>Key Reference Documents for this lesson:</a:t>
            </a:r>
            <a:r>
              <a:rPr lang="en-GB" dirty="0"/>
              <a:t>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GB" sz="1200" dirty="0">
                <a:solidFill>
                  <a:schemeClr val="dk1"/>
                </a:solidFill>
                <a:latin typeface="Calibri"/>
                <a:ea typeface="Calibri"/>
                <a:cs typeface="Calibri"/>
                <a:sym typeface="Calibri"/>
              </a:rPr>
              <a:t>UN Manual on Ammunition Management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UN Weapons and Ammunition Management Policy (WAM)</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International Ammunition Technical Guidelines (IATG)</a:t>
            </a:r>
            <a:r>
              <a:rPr lang="en-GB" dirty="0"/>
              <a:t> </a:t>
            </a:r>
          </a:p>
          <a:p>
            <a:pPr marL="285750" indent="-285750">
              <a:buChar char="•"/>
            </a:pPr>
            <a:r>
              <a:rPr lang="en-GB" dirty="0"/>
              <a:t>http://data.unsaferguard.org/iatg/en/IATG-07.20-Inspection-ammunition-IATG-V.3.pdf  </a:t>
            </a:r>
          </a:p>
          <a:p>
            <a:pPr marL="285750" indent="-285750">
              <a:buChar char="•"/>
            </a:pPr>
            <a:endParaRPr lang="en-GB" dirty="0"/>
          </a:p>
          <a:p>
            <a:pPr marL="0" indent="0">
              <a:buNone/>
            </a:pPr>
            <a:r>
              <a:rPr lang="en-GB" b="1" dirty="0"/>
              <a:t>All photographs in this lesson are </a:t>
            </a:r>
            <a:r>
              <a:rPr lang="en-GB" b="1" dirty="0">
                <a:latin typeface="Arial" panose="020B0604020202020204" pitchFamily="34" charset="0"/>
                <a:cs typeface="Arial" panose="020B0604020202020204" pitchFamily="34" charset="0"/>
              </a:rPr>
              <a:t>© United Nations unless otherwise stated. </a:t>
            </a:r>
            <a:endParaRPr lang="en-GB" b="1" dirty="0"/>
          </a:p>
        </p:txBody>
      </p:sp>
      <p:sp>
        <p:nvSpPr>
          <p:cNvPr id="55" name="Google Shape;55;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7:notes"/>
          <p:cNvSpPr>
            <a:spLocks noGrp="1" noRot="1" noChangeAspect="1"/>
          </p:cNvSpPr>
          <p:nvPr>
            <p:ph type="sldImg" idx="2"/>
          </p:nvPr>
        </p:nvSpPr>
        <p:spPr>
          <a:xfrm>
            <a:off x="1431925" y="1169988"/>
            <a:ext cx="4213225" cy="31607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 name="Google Shape;118;p7:notes"/>
          <p:cNvSpPr txBox="1">
            <a:spLocks noGrp="1"/>
          </p:cNvSpPr>
          <p:nvPr>
            <p:ph type="body" idx="1"/>
          </p:nvPr>
        </p:nvSpPr>
        <p:spPr>
          <a:xfrm>
            <a:off x="707708" y="4505980"/>
            <a:ext cx="5661660" cy="3686711"/>
          </a:xfrm>
          <a:prstGeom prst="rect">
            <a:avLst/>
          </a:prstGeom>
          <a:noFill/>
          <a:ln>
            <a:noFill/>
          </a:ln>
        </p:spPr>
        <p:txBody>
          <a:bodyPr spcFirstLastPara="1" wrap="square" lIns="93921" tIns="46948" rIns="93921" bIns="46948" anchor="t" anchorCtr="0">
            <a:noAutofit/>
          </a:bodyPr>
          <a:lstStyle/>
          <a:p>
            <a:pPr marL="0" indent="0" defTabSz="939363">
              <a:defRPr/>
            </a:pPr>
            <a:r>
              <a:rPr lang="en-GB" b="1" u="sng" dirty="0"/>
              <a:t>Main idea/objective for slide:</a:t>
            </a:r>
          </a:p>
          <a:p>
            <a:pPr marL="176131" indent="-176131">
              <a:buClr>
                <a:schemeClr val="dk1"/>
              </a:buClr>
              <a:buSzPts val="1200"/>
              <a:buFont typeface="Arial"/>
              <a:buChar char="•"/>
            </a:pPr>
            <a:r>
              <a:rPr lang="en-GB" b="1" dirty="0"/>
              <a:t>Emphasise the importance of the shelf life of ammunition and explosives and the need to monitor the age of all stored explosives.</a:t>
            </a:r>
          </a:p>
          <a:p>
            <a:pPr marL="0" indent="0"/>
            <a:endParaRPr lang="en-GB" dirty="0"/>
          </a:p>
          <a:p>
            <a:pPr marL="0" indent="0"/>
            <a:r>
              <a:rPr lang="en-GB" b="1" u="sng" dirty="0"/>
              <a:t>References/further reading</a:t>
            </a:r>
          </a:p>
          <a:p>
            <a:pPr marL="0" indent="0">
              <a:buClr>
                <a:schemeClr val="dk1"/>
              </a:buClr>
              <a:buSzPts val="1200"/>
            </a:pPr>
            <a:r>
              <a:rPr lang="en-GB" b="1" dirty="0"/>
              <a:t>UN Manual of Ammunition Management</a:t>
            </a:r>
          </a:p>
          <a:p>
            <a:pPr marL="176131" indent="-176131">
              <a:buClr>
                <a:schemeClr val="dk1"/>
              </a:buClr>
              <a:buSzPts val="1200"/>
              <a:buFont typeface="Arial" panose="020B0604020202020204" pitchFamily="34" charset="0"/>
              <a:buChar char="•"/>
            </a:pPr>
            <a:r>
              <a:rPr lang="en-US" dirty="0"/>
              <a:t>T/PCCs are supposed to deploy to the mission with ammunition with an expected life in excess of the anticipated length of deployment as per COE Manual A/72/288, Chapter 3, Annex A, paragraph 31. </a:t>
            </a:r>
          </a:p>
          <a:p>
            <a:pPr marL="176131" indent="-176131">
              <a:buClr>
                <a:schemeClr val="dk1"/>
              </a:buClr>
              <a:buSzPts val="1200"/>
              <a:buFont typeface="Arial" panose="020B0604020202020204" pitchFamily="34" charset="0"/>
              <a:buChar char="•"/>
            </a:pPr>
            <a:r>
              <a:rPr lang="en-US" dirty="0"/>
              <a:t>It is necessary to fix the upper age limit of ammunition being deployed in the mission area assuming that the ammunition was stored under ideal conditions by the T/PCCs or the conditions otherwise specified by the T/PCC to avoid the untimely disposal of shelf life expired ammunition. </a:t>
            </a:r>
          </a:p>
          <a:p>
            <a:pPr marL="176131" indent="-176131">
              <a:buClr>
                <a:schemeClr val="dk1"/>
              </a:buClr>
              <a:buSzPts val="1200"/>
              <a:buFont typeface="Arial" panose="020B0604020202020204" pitchFamily="34" charset="0"/>
              <a:buChar char="•"/>
            </a:pPr>
            <a:r>
              <a:rPr lang="en-US" dirty="0"/>
              <a:t>Under ideal conditions, ammunition with the shortest shelf life will be consumed as training ammunition for standard training and be replenished with new operational ammunition.</a:t>
            </a:r>
            <a:endParaRPr lang="en-IE" dirty="0"/>
          </a:p>
          <a:p>
            <a:pPr marL="176131" indent="-176131">
              <a:buClr>
                <a:schemeClr val="dk1"/>
              </a:buClr>
              <a:buSzPts val="1200"/>
              <a:buFont typeface="Arial"/>
              <a:buChar char="•"/>
            </a:pPr>
            <a:endParaRPr dirty="0"/>
          </a:p>
        </p:txBody>
      </p:sp>
      <p:sp>
        <p:nvSpPr>
          <p:cNvPr id="119" name="Google Shape;119;p7:notes"/>
          <p:cNvSpPr txBox="1">
            <a:spLocks noGrp="1"/>
          </p:cNvSpPr>
          <p:nvPr>
            <p:ph type="sldNum" idx="12"/>
          </p:nvPr>
        </p:nvSpPr>
        <p:spPr>
          <a:xfrm>
            <a:off x="4008705" y="8893297"/>
            <a:ext cx="3066733" cy="469779"/>
          </a:xfrm>
          <a:prstGeom prst="rect">
            <a:avLst/>
          </a:prstGeom>
          <a:noFill/>
          <a:ln>
            <a:noFill/>
          </a:ln>
        </p:spPr>
        <p:txBody>
          <a:bodyPr spcFirstLastPara="1" wrap="square" lIns="93921" tIns="46948" rIns="93921" bIns="46948"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10</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5108741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7:notes"/>
          <p:cNvSpPr>
            <a:spLocks noGrp="1" noRot="1" noChangeAspect="1"/>
          </p:cNvSpPr>
          <p:nvPr>
            <p:ph type="sldImg" idx="2"/>
          </p:nvPr>
        </p:nvSpPr>
        <p:spPr>
          <a:xfrm>
            <a:off x="1431925" y="1169988"/>
            <a:ext cx="4213225" cy="31607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 name="Google Shape;118;p7:notes"/>
          <p:cNvSpPr txBox="1">
            <a:spLocks noGrp="1"/>
          </p:cNvSpPr>
          <p:nvPr>
            <p:ph type="body" idx="1"/>
          </p:nvPr>
        </p:nvSpPr>
        <p:spPr>
          <a:xfrm>
            <a:off x="707708" y="4505980"/>
            <a:ext cx="5661660" cy="3686711"/>
          </a:xfrm>
          <a:prstGeom prst="rect">
            <a:avLst/>
          </a:prstGeom>
          <a:noFill/>
          <a:ln>
            <a:noFill/>
          </a:ln>
        </p:spPr>
        <p:txBody>
          <a:bodyPr spcFirstLastPara="1" wrap="square" lIns="93921" tIns="46948" rIns="93921" bIns="46948" anchor="t" anchorCtr="0">
            <a:noAutofit/>
          </a:bodyPr>
          <a:lstStyle/>
          <a:p>
            <a:pPr marL="0" indent="0" defTabSz="939363">
              <a:defRPr/>
            </a:pPr>
            <a:r>
              <a:rPr lang="en-GB" b="1" u="sng" dirty="0"/>
              <a:t>Main idea/objective for slide:</a:t>
            </a:r>
          </a:p>
          <a:p>
            <a:pPr marL="176131" indent="-176131">
              <a:buClr>
                <a:schemeClr val="dk1"/>
              </a:buClr>
              <a:buSzPts val="1200"/>
              <a:buFont typeface="Arial"/>
              <a:buChar char="•"/>
            </a:pPr>
            <a:r>
              <a:rPr lang="en-GB" b="1" dirty="0"/>
              <a:t>Emphasise the importance of the shelf life of ammunition and explosives and the need to monitor the age of all stored explosives.</a:t>
            </a:r>
          </a:p>
          <a:p>
            <a:pPr marL="176131" indent="-176131">
              <a:buFont typeface="Arial" panose="020B0604020202020204" pitchFamily="34" charset="0"/>
              <a:buChar char="•"/>
            </a:pPr>
            <a:endParaRPr lang="en-GB" dirty="0"/>
          </a:p>
          <a:p>
            <a:pPr marL="0" indent="0" defTabSz="939363">
              <a:defRPr/>
            </a:pPr>
            <a:r>
              <a:rPr lang="en-GB" b="1" u="sng" dirty="0"/>
              <a:t>What the instructor should cover (in addition to slide content)</a:t>
            </a:r>
            <a:endParaRPr lang="en-GB" b="1" u="sng" dirty="0">
              <a:latin typeface="Arial"/>
              <a:ea typeface="Arial"/>
              <a:cs typeface="Arial"/>
              <a:sym typeface="Arial"/>
            </a:endParaRPr>
          </a:p>
          <a:p>
            <a:pPr marL="0" indent="0"/>
            <a:r>
              <a:rPr lang="en-GB" dirty="0"/>
              <a:t>Put strong emphasis on the rule that ammunition that has less than half of its shelf life left must not be sent to a UN mission.</a:t>
            </a:r>
          </a:p>
          <a:p>
            <a:pPr marL="0" indent="0"/>
            <a:r>
              <a:rPr lang="en-GB" dirty="0"/>
              <a:t>The "Safe To Deploy' Form, must be included for all ammunition natures.</a:t>
            </a:r>
          </a:p>
          <a:p>
            <a:pPr marL="0" indent="0"/>
            <a:endParaRPr lang="en-GB" dirty="0"/>
          </a:p>
          <a:p>
            <a:pPr marL="0" indent="0"/>
            <a:r>
              <a:rPr lang="en-GB" b="1" u="sng" dirty="0"/>
              <a:t>References/further reading</a:t>
            </a:r>
          </a:p>
          <a:p>
            <a:pPr marL="0" indent="0">
              <a:buClr>
                <a:schemeClr val="dk1"/>
              </a:buClr>
              <a:buSzPts val="1200"/>
            </a:pPr>
            <a:r>
              <a:rPr lang="en-GB" b="1" dirty="0"/>
              <a:t>UN Manual of Ammunition Management</a:t>
            </a:r>
          </a:p>
          <a:p>
            <a:pPr marL="176131" indent="-176131">
              <a:buClr>
                <a:schemeClr val="dk1"/>
              </a:buClr>
              <a:buSzPts val="1200"/>
              <a:buFont typeface="Arial" panose="020B0604020202020204" pitchFamily="34" charset="0"/>
              <a:buChar char="•"/>
            </a:pPr>
            <a:r>
              <a:rPr lang="en-US" dirty="0"/>
              <a:t>No ammunition will be accepted for deployment which has crossed </a:t>
            </a:r>
            <a:r>
              <a:rPr lang="en-US" b="1" dirty="0"/>
              <a:t>½ of </a:t>
            </a:r>
            <a:r>
              <a:rPr lang="en-US" dirty="0"/>
              <a:t>its </a:t>
            </a:r>
            <a:r>
              <a:rPr lang="en-US" b="1" dirty="0"/>
              <a:t>original shelf life </a:t>
            </a:r>
            <a:r>
              <a:rPr lang="en-US" dirty="0"/>
              <a:t>as stated by manufacturer. </a:t>
            </a:r>
          </a:p>
          <a:p>
            <a:pPr marL="176131" indent="-176131">
              <a:buClr>
                <a:schemeClr val="dk1"/>
              </a:buClr>
              <a:buSzPts val="1200"/>
              <a:buFont typeface="Arial" panose="020B0604020202020204" pitchFamily="34" charset="0"/>
              <a:buChar char="•"/>
            </a:pPr>
            <a:r>
              <a:rPr lang="en-US" dirty="0"/>
              <a:t>T/PCCs shall produce a manufacturer’s certificate stating the production year and estimated shelf life of the ammunition being deployed in the mission area. </a:t>
            </a:r>
          </a:p>
          <a:p>
            <a:pPr marL="176131" indent="-176131">
              <a:buClr>
                <a:schemeClr val="dk1"/>
              </a:buClr>
              <a:buSzPts val="1200"/>
              <a:buFont typeface="Arial" panose="020B0604020202020204" pitchFamily="34" charset="0"/>
              <a:buChar char="•"/>
            </a:pPr>
            <a:r>
              <a:rPr lang="en-US" dirty="0"/>
              <a:t>T/PCCs shall certify that all ammunition deployed in support of national contingents is “safe to deploy” and is subject to a surveillance and proof program fully in compliance with the requirements of IATG 07.20 Surveillance and Proof as per IATG 04.20. </a:t>
            </a:r>
          </a:p>
          <a:p>
            <a:pPr marL="176131" indent="-176131">
              <a:buClr>
                <a:schemeClr val="dk1"/>
              </a:buClr>
              <a:buSzPts val="1200"/>
              <a:buFont typeface="Arial" panose="020B0604020202020204" pitchFamily="34" charset="0"/>
              <a:buChar char="•"/>
            </a:pPr>
            <a:r>
              <a:rPr lang="en-US" dirty="0"/>
              <a:t>The Form at IATG 04.20 Temporary Storage, Annex C which shall be completed and distributed as indicated on the form.</a:t>
            </a:r>
            <a:endParaRPr lang="en-IE" dirty="0"/>
          </a:p>
          <a:p>
            <a:pPr marL="176131" indent="-176131">
              <a:buClr>
                <a:schemeClr val="dk1"/>
              </a:buClr>
              <a:buSzPts val="1200"/>
              <a:buFont typeface="Arial"/>
              <a:buChar char="•"/>
            </a:pPr>
            <a:endParaRPr dirty="0"/>
          </a:p>
        </p:txBody>
      </p:sp>
      <p:sp>
        <p:nvSpPr>
          <p:cNvPr id="119" name="Google Shape;119;p7:notes"/>
          <p:cNvSpPr txBox="1">
            <a:spLocks noGrp="1"/>
          </p:cNvSpPr>
          <p:nvPr>
            <p:ph type="sldNum" idx="12"/>
          </p:nvPr>
        </p:nvSpPr>
        <p:spPr>
          <a:xfrm>
            <a:off x="4008705" y="8893297"/>
            <a:ext cx="3066733" cy="469779"/>
          </a:xfrm>
          <a:prstGeom prst="rect">
            <a:avLst/>
          </a:prstGeom>
          <a:noFill/>
          <a:ln>
            <a:noFill/>
          </a:ln>
        </p:spPr>
        <p:txBody>
          <a:bodyPr spcFirstLastPara="1" wrap="square" lIns="93921" tIns="46948" rIns="93921" bIns="46948"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11</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9480664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7:notes"/>
          <p:cNvSpPr>
            <a:spLocks noGrp="1" noRot="1" noChangeAspect="1"/>
          </p:cNvSpPr>
          <p:nvPr>
            <p:ph type="sldImg" idx="2"/>
          </p:nvPr>
        </p:nvSpPr>
        <p:spPr>
          <a:xfrm>
            <a:off x="1431925" y="1169988"/>
            <a:ext cx="4213225" cy="31607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 name="Google Shape;118;p7:notes"/>
          <p:cNvSpPr txBox="1">
            <a:spLocks noGrp="1"/>
          </p:cNvSpPr>
          <p:nvPr>
            <p:ph type="body" idx="1"/>
          </p:nvPr>
        </p:nvSpPr>
        <p:spPr>
          <a:xfrm>
            <a:off x="707708" y="4505980"/>
            <a:ext cx="5661660" cy="3686711"/>
          </a:xfrm>
          <a:prstGeom prst="rect">
            <a:avLst/>
          </a:prstGeom>
          <a:noFill/>
          <a:ln>
            <a:noFill/>
          </a:ln>
        </p:spPr>
        <p:txBody>
          <a:bodyPr spcFirstLastPara="1" wrap="square" lIns="93921" tIns="46948" rIns="93921" bIns="46948" anchor="t" anchorCtr="0">
            <a:noAutofit/>
          </a:bodyPr>
          <a:lstStyle/>
          <a:p>
            <a:pPr marL="0" indent="0" defTabSz="939363">
              <a:defRPr/>
            </a:pPr>
            <a:r>
              <a:rPr lang="en-GB" b="1" u="sng" dirty="0"/>
              <a:t>Main idea/objective for slide:</a:t>
            </a:r>
          </a:p>
          <a:p>
            <a:pPr marL="176131" indent="-176131">
              <a:buClr>
                <a:schemeClr val="dk1"/>
              </a:buClr>
              <a:buSzPts val="1200"/>
              <a:buFont typeface="Arial"/>
              <a:buChar char="•"/>
            </a:pPr>
            <a:r>
              <a:rPr lang="en-GB" b="1" dirty="0"/>
              <a:t>Discuss the early warnings of expired ammunition during inspections </a:t>
            </a:r>
          </a:p>
          <a:p>
            <a:pPr marL="176131" indent="-176131">
              <a:buFont typeface="Arial" panose="020B0604020202020204" pitchFamily="34" charset="0"/>
              <a:buChar char="•"/>
            </a:pPr>
            <a:endParaRPr lang="en-GB" dirty="0"/>
          </a:p>
          <a:p>
            <a:pPr marL="0" indent="0" defTabSz="939363">
              <a:defRPr/>
            </a:pPr>
            <a:r>
              <a:rPr lang="en-GB" b="1" u="sng" dirty="0"/>
              <a:t>What the instructor should cover (in addition to slide content)</a:t>
            </a:r>
            <a:endParaRPr lang="en-GB" b="1" u="sng" dirty="0">
              <a:latin typeface="Arial"/>
              <a:ea typeface="Arial"/>
              <a:cs typeface="Arial"/>
              <a:sym typeface="Arial"/>
            </a:endParaRPr>
          </a:p>
          <a:p>
            <a:pPr marL="0" indent="0"/>
            <a:r>
              <a:rPr lang="en-GB" dirty="0"/>
              <a:t>Give this Certificate as a Hand-out to participants</a:t>
            </a:r>
          </a:p>
          <a:p>
            <a:pPr marL="0" indent="0"/>
            <a:endParaRPr lang="en-GB" dirty="0"/>
          </a:p>
          <a:p>
            <a:pPr marL="0" indent="0"/>
            <a:r>
              <a:rPr lang="en-GB" b="1" u="sng" dirty="0"/>
              <a:t>References/further reading</a:t>
            </a:r>
          </a:p>
          <a:p>
            <a:pPr marL="0" indent="0">
              <a:buClr>
                <a:schemeClr val="dk1"/>
              </a:buClr>
              <a:buSzPts val="1200"/>
            </a:pPr>
            <a:r>
              <a:rPr lang="en-GB" b="1" dirty="0"/>
              <a:t>IATG 04.20 Temporary Storage</a:t>
            </a:r>
          </a:p>
          <a:p>
            <a:pPr marL="176131" indent="-176131">
              <a:buClr>
                <a:schemeClr val="dk1"/>
              </a:buClr>
              <a:buSzPts val="1200"/>
              <a:buFont typeface="Arial" panose="020B0604020202020204" pitchFamily="34" charset="0"/>
              <a:buChar char="•"/>
            </a:pPr>
            <a:r>
              <a:rPr lang="en-US" dirty="0"/>
              <a:t>Annex C</a:t>
            </a:r>
            <a:endParaRPr dirty="0"/>
          </a:p>
        </p:txBody>
      </p:sp>
      <p:sp>
        <p:nvSpPr>
          <p:cNvPr id="119" name="Google Shape;119;p7:notes"/>
          <p:cNvSpPr txBox="1">
            <a:spLocks noGrp="1"/>
          </p:cNvSpPr>
          <p:nvPr>
            <p:ph type="sldNum" idx="12"/>
          </p:nvPr>
        </p:nvSpPr>
        <p:spPr>
          <a:xfrm>
            <a:off x="4008705" y="8893297"/>
            <a:ext cx="3066733" cy="469779"/>
          </a:xfrm>
          <a:prstGeom prst="rect">
            <a:avLst/>
          </a:prstGeom>
          <a:noFill/>
          <a:ln>
            <a:noFill/>
          </a:ln>
        </p:spPr>
        <p:txBody>
          <a:bodyPr spcFirstLastPara="1" wrap="square" lIns="93921" tIns="46948" rIns="93921" bIns="46948"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12</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3602746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buFont typeface="Arial" panose="020B0604020202020204" pitchFamily="34" charset="0"/>
              <a:buChar char="•"/>
            </a:pPr>
            <a:r>
              <a:rPr lang="en-GB" sz="1200" b="1" dirty="0">
                <a:solidFill>
                  <a:schemeClr val="dk1"/>
                </a:solidFill>
                <a:latin typeface="Calibri"/>
                <a:ea typeface="Calibri"/>
                <a:cs typeface="Calibri"/>
                <a:sym typeface="Calibri"/>
              </a:rPr>
              <a:t>Discuss the importance of ammunition surveillance to ensure maximum safety in ammunition and explosive storage</a:t>
            </a:r>
          </a:p>
          <a:p>
            <a:pPr marL="171450" lvl="0" indent="-171450">
              <a:buFont typeface="Arial" panose="020B0604020202020204" pitchFamily="34" charset="0"/>
              <a:buChar char="•"/>
            </a:pPr>
            <a:endParaRPr lang="en-GB" sz="1200" b="0"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What the instructor should cover (in addition to slide content)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b="0" u="sng" dirty="0">
              <a:latin typeface="Arial"/>
              <a:ea typeface="Arial"/>
              <a:cs typeface="Arial"/>
              <a:sym typeface="Arial"/>
            </a:endParaRPr>
          </a:p>
          <a:p>
            <a:pPr marL="0" lvl="0" indent="0" algn="l" rtl="0">
              <a:spcBef>
                <a:spcPts val="0"/>
              </a:spcBef>
              <a:spcAft>
                <a:spcPts val="0"/>
              </a:spcAft>
              <a:buClr>
                <a:schemeClr val="dk1"/>
              </a:buClr>
              <a:buSzPts val="1200"/>
              <a:buFont typeface="Arial"/>
              <a:buNone/>
            </a:pPr>
            <a:r>
              <a:rPr lang="en-GB" sz="1200" b="1" dirty="0">
                <a:solidFill>
                  <a:schemeClr val="dk1"/>
                </a:solidFill>
                <a:latin typeface="Calibri"/>
                <a:ea typeface="Calibri"/>
                <a:cs typeface="Calibri"/>
                <a:sym typeface="Calibri"/>
              </a:rPr>
              <a:t>UN Manual of Ammunition Management</a:t>
            </a:r>
          </a:p>
          <a:p>
            <a:pPr marL="171450" lvl="0" indent="-171450" algn="l" rtl="0">
              <a:spcBef>
                <a:spcPts val="0"/>
              </a:spcBef>
              <a:spcAft>
                <a:spcPts val="0"/>
              </a:spcAft>
              <a:buClr>
                <a:schemeClr val="dk1"/>
              </a:buClr>
              <a:buSzPts val="1200"/>
              <a:buFont typeface="Arial" panose="020B0604020202020204" pitchFamily="34" charset="0"/>
              <a:buChar char="•"/>
            </a:pPr>
            <a:r>
              <a:rPr lang="en-US" sz="1200" b="0" i="0" u="none" strike="noStrike" cap="none" dirty="0">
                <a:solidFill>
                  <a:schemeClr val="dk1"/>
                </a:solidFill>
                <a:effectLst/>
                <a:latin typeface="Calibri"/>
                <a:ea typeface="Calibri"/>
                <a:cs typeface="Calibri"/>
                <a:sym typeface="Calibri"/>
              </a:rPr>
              <a:t>T/PCCs shall regularly conduct surveillance to confirm or assess:</a:t>
            </a:r>
            <a:endParaRPr lang="en-IE" sz="1200" b="0" i="0" u="none" strike="noStrike" cap="none" dirty="0">
              <a:solidFill>
                <a:schemeClr val="dk1"/>
              </a:solidFill>
              <a:effectLst/>
              <a:latin typeface="Calibri"/>
              <a:ea typeface="Calibri"/>
              <a:cs typeface="Calibri"/>
              <a:sym typeface="Calibri"/>
            </a:endParaRPr>
          </a:p>
          <a:p>
            <a:pPr marL="628650" lvl="1" indent="-171450" algn="l" rtl="0">
              <a:spcBef>
                <a:spcPts val="0"/>
              </a:spcBef>
              <a:spcAft>
                <a:spcPts val="0"/>
              </a:spcAft>
              <a:buClr>
                <a:schemeClr val="dk1"/>
              </a:buClr>
              <a:buSzPts val="1200"/>
              <a:buFont typeface="Arial" panose="020B0604020202020204" pitchFamily="34" charset="0"/>
              <a:buChar char="•"/>
            </a:pPr>
            <a:r>
              <a:rPr lang="en-US" sz="1200" b="0" i="0" u="none" strike="noStrike" cap="none" dirty="0">
                <a:solidFill>
                  <a:schemeClr val="dk1"/>
                </a:solidFill>
                <a:effectLst/>
                <a:latin typeface="Calibri"/>
                <a:ea typeface="Calibri"/>
                <a:cs typeface="Calibri"/>
                <a:sym typeface="Calibri"/>
              </a:rPr>
              <a:t>The environmental conditions to which ammunition systems have been exposed during their storage and deployment to date. This information can be used to confirm either ammunition stock records or data from environmental data logs;</a:t>
            </a:r>
            <a:endParaRPr lang="en-IE" sz="1200" b="0" i="0" u="none" strike="noStrike" cap="none" dirty="0">
              <a:solidFill>
                <a:schemeClr val="dk1"/>
              </a:solidFill>
              <a:effectLst/>
              <a:latin typeface="Calibri"/>
              <a:ea typeface="Calibri"/>
              <a:cs typeface="Calibri"/>
              <a:sym typeface="Calibri"/>
            </a:endParaRPr>
          </a:p>
          <a:p>
            <a:pPr marL="628650" lvl="1" indent="-171450" algn="l" rtl="0">
              <a:spcBef>
                <a:spcPts val="0"/>
              </a:spcBef>
              <a:spcAft>
                <a:spcPts val="0"/>
              </a:spcAft>
              <a:buClr>
                <a:schemeClr val="dk1"/>
              </a:buClr>
              <a:buSzPts val="1200"/>
              <a:buFont typeface="Arial" panose="020B0604020202020204" pitchFamily="34" charset="0"/>
              <a:buChar char="•"/>
            </a:pPr>
            <a:r>
              <a:rPr lang="en-US" sz="1200" b="0" i="0" u="none" strike="noStrike" cap="none" dirty="0">
                <a:solidFill>
                  <a:schemeClr val="dk1"/>
                </a:solidFill>
                <a:effectLst/>
                <a:latin typeface="Calibri"/>
                <a:ea typeface="Calibri"/>
                <a:cs typeface="Calibri"/>
                <a:sym typeface="Calibri"/>
              </a:rPr>
              <a:t>Any physical degradation of the condition of the ammunition;</a:t>
            </a:r>
            <a:endParaRPr lang="en-IE" sz="1200" b="0" i="0" u="none" strike="noStrike" cap="none" dirty="0">
              <a:solidFill>
                <a:schemeClr val="dk1"/>
              </a:solidFill>
              <a:effectLst/>
              <a:latin typeface="Calibri"/>
              <a:ea typeface="Calibri"/>
              <a:cs typeface="Calibri"/>
              <a:sym typeface="Calibri"/>
            </a:endParaRPr>
          </a:p>
          <a:p>
            <a:pPr marL="628650" lvl="1" indent="-171450" algn="l" rtl="0">
              <a:spcBef>
                <a:spcPts val="0"/>
              </a:spcBef>
              <a:spcAft>
                <a:spcPts val="0"/>
              </a:spcAft>
              <a:buClr>
                <a:schemeClr val="dk1"/>
              </a:buClr>
              <a:buSzPts val="1200"/>
              <a:buFont typeface="Arial" panose="020B0604020202020204" pitchFamily="34" charset="0"/>
              <a:buChar char="•"/>
            </a:pPr>
            <a:r>
              <a:rPr lang="en-US" sz="1200" b="0" i="0" u="none" strike="noStrike" cap="none" dirty="0">
                <a:solidFill>
                  <a:schemeClr val="dk1"/>
                </a:solidFill>
                <a:effectLst/>
                <a:latin typeface="Calibri"/>
                <a:ea typeface="Calibri"/>
                <a:cs typeface="Calibri"/>
                <a:sym typeface="Calibri"/>
              </a:rPr>
              <a:t>Any degradation of ammunition and component performance, which is possible through:</a:t>
            </a:r>
            <a:endParaRPr lang="en-IE" sz="1200" b="0" i="0" u="none" strike="noStrike" cap="none" dirty="0">
              <a:solidFill>
                <a:schemeClr val="dk1"/>
              </a:solidFill>
              <a:effectLst/>
              <a:latin typeface="Calibri"/>
              <a:ea typeface="Calibri"/>
              <a:cs typeface="Calibri"/>
              <a:sym typeface="Calibri"/>
            </a:endParaRPr>
          </a:p>
          <a:p>
            <a:pPr marL="628650" lvl="1" indent="-171450" algn="l" rtl="0">
              <a:spcBef>
                <a:spcPts val="0"/>
              </a:spcBef>
              <a:spcAft>
                <a:spcPts val="0"/>
              </a:spcAft>
              <a:buClr>
                <a:schemeClr val="dk1"/>
              </a:buClr>
              <a:buSzPts val="1200"/>
              <a:buFont typeface="Arial" panose="020B0604020202020204" pitchFamily="34" charset="0"/>
              <a:buChar char="•"/>
            </a:pPr>
            <a:r>
              <a:rPr lang="en-US" sz="1200" b="0" i="0" u="none" strike="noStrike" cap="none" dirty="0">
                <a:solidFill>
                  <a:schemeClr val="dk1"/>
                </a:solidFill>
                <a:effectLst/>
                <a:latin typeface="Calibri"/>
                <a:ea typeface="Calibri"/>
                <a:cs typeface="Calibri"/>
                <a:sym typeface="Calibri"/>
              </a:rPr>
              <a:t>Recording and monitoring reliability and defect reports concerning in-service usage of the ammunition system;</a:t>
            </a:r>
            <a:endParaRPr lang="en-IE" sz="1200" b="0" i="0" u="none" strike="noStrike" cap="none" dirty="0">
              <a:solidFill>
                <a:schemeClr val="dk1"/>
              </a:solidFill>
              <a:effectLst/>
              <a:latin typeface="Calibri"/>
              <a:ea typeface="Calibri"/>
              <a:cs typeface="Calibri"/>
              <a:sym typeface="Calibri"/>
            </a:endParaRPr>
          </a:p>
          <a:p>
            <a:pPr marL="628650" lvl="1" indent="-171450" algn="l" rtl="0">
              <a:spcBef>
                <a:spcPts val="0"/>
              </a:spcBef>
              <a:spcAft>
                <a:spcPts val="0"/>
              </a:spcAft>
              <a:buClr>
                <a:schemeClr val="dk1"/>
              </a:buClr>
              <a:buSzPts val="1200"/>
              <a:buFont typeface="Arial" panose="020B0604020202020204" pitchFamily="34" charset="0"/>
              <a:buChar char="•"/>
            </a:pPr>
            <a:r>
              <a:rPr lang="en-US" sz="1200" b="0" i="0" u="none" strike="noStrike" cap="none" dirty="0">
                <a:solidFill>
                  <a:schemeClr val="dk1"/>
                </a:solidFill>
                <a:effectLst/>
                <a:latin typeface="Calibri"/>
                <a:ea typeface="Calibri"/>
                <a:cs typeface="Calibri"/>
                <a:sym typeface="Calibri"/>
              </a:rPr>
              <a:t>Carrying out functional proof (performance) firing if facilities are available; and/or,</a:t>
            </a:r>
            <a:endParaRPr lang="en-IE" sz="1200" b="0" i="0" u="none" strike="noStrike" cap="none" dirty="0">
              <a:solidFill>
                <a:schemeClr val="dk1"/>
              </a:solidFill>
              <a:effectLst/>
              <a:latin typeface="Calibri"/>
              <a:ea typeface="Calibri"/>
              <a:cs typeface="Calibri"/>
              <a:sym typeface="Calibri"/>
            </a:endParaRPr>
          </a:p>
          <a:p>
            <a:pPr marL="628650" lvl="1" indent="-171450" algn="l" rtl="0">
              <a:spcBef>
                <a:spcPts val="0"/>
              </a:spcBef>
              <a:spcAft>
                <a:spcPts val="0"/>
              </a:spcAft>
              <a:buClr>
                <a:schemeClr val="dk1"/>
              </a:buClr>
              <a:buSzPts val="1200"/>
              <a:buFont typeface="Arial" panose="020B0604020202020204" pitchFamily="34" charset="0"/>
              <a:buChar char="•"/>
            </a:pPr>
            <a:r>
              <a:rPr lang="en-US" sz="1200" b="0" i="0" u="none" strike="noStrike" cap="none" dirty="0">
                <a:solidFill>
                  <a:schemeClr val="dk1"/>
                </a:solidFill>
                <a:effectLst/>
                <a:latin typeface="Calibri"/>
                <a:ea typeface="Calibri"/>
                <a:cs typeface="Calibri"/>
                <a:sym typeface="Calibri"/>
              </a:rPr>
              <a:t>Gathering performance data during training use, if ranges are available.</a:t>
            </a:r>
            <a:endParaRPr lang="en-IE" sz="1200" b="0" i="0" u="none" strike="noStrike" cap="none" dirty="0">
              <a:solidFill>
                <a:schemeClr val="dk1"/>
              </a:solidFill>
              <a:effectLst/>
              <a:latin typeface="Calibri"/>
              <a:ea typeface="Calibri"/>
              <a:cs typeface="Calibri"/>
              <a:sym typeface="Calibri"/>
            </a:endParaRPr>
          </a:p>
          <a:p>
            <a:pPr marL="628650" lvl="1" indent="-171450" algn="l" rtl="0">
              <a:spcBef>
                <a:spcPts val="0"/>
              </a:spcBef>
              <a:spcAft>
                <a:spcPts val="0"/>
              </a:spcAft>
              <a:buClr>
                <a:schemeClr val="dk1"/>
              </a:buClr>
              <a:buSzPts val="1200"/>
              <a:buFont typeface="Arial" panose="020B0604020202020204" pitchFamily="34" charset="0"/>
              <a:buChar char="•"/>
            </a:pPr>
            <a:r>
              <a:rPr lang="en-US" sz="1200" b="0" i="0" u="none" strike="noStrike" cap="none" dirty="0">
                <a:solidFill>
                  <a:schemeClr val="dk1"/>
                </a:solidFill>
                <a:effectLst/>
                <a:latin typeface="Calibri"/>
                <a:ea typeface="Calibri"/>
                <a:cs typeface="Calibri"/>
                <a:sym typeface="Calibri"/>
              </a:rPr>
              <a:t>Changes in the physical and chemical characteristics of energetic materials and non-energetic materials judged to affect the life of the ammunition, when a laboratory is available, or a field test is possible</a:t>
            </a:r>
            <a:endParaRPr lang="en-IE" sz="1200" b="0" i="0" u="none" strike="noStrike" cap="none" dirty="0">
              <a:solidFill>
                <a:schemeClr val="dk1"/>
              </a:solidFill>
              <a:effectLst/>
              <a:latin typeface="Calibri"/>
              <a:ea typeface="Calibri"/>
              <a:cs typeface="Calibri"/>
              <a:sym typeface="Calibri"/>
            </a:endParaRPr>
          </a:p>
          <a:p>
            <a:pPr marL="171450" lvl="0" indent="-171450" algn="l" rtl="0">
              <a:spcBef>
                <a:spcPts val="0"/>
              </a:spcBef>
              <a:spcAft>
                <a:spcPts val="0"/>
              </a:spcAft>
              <a:buClr>
                <a:schemeClr val="dk1"/>
              </a:buClr>
              <a:buSzPts val="1200"/>
              <a:buFont typeface="Arial" panose="020B0604020202020204" pitchFamily="34" charset="0"/>
              <a:buChar char="•"/>
            </a:pPr>
            <a:r>
              <a:rPr lang="en-US" sz="1200" b="0" i="0" u="none" strike="noStrike" cap="none" dirty="0">
                <a:solidFill>
                  <a:schemeClr val="dk1"/>
                </a:solidFill>
                <a:effectLst/>
                <a:latin typeface="Calibri"/>
                <a:ea typeface="Calibri"/>
                <a:cs typeface="Calibri"/>
                <a:sym typeface="Calibri"/>
              </a:rPr>
              <a:t>The design of the ammunition surveillance program should be determined by the complexity of the ammunition and the likely failure mechanisms. Analysis of these factors should then determine the types and frequency of inspections and tests that are required to make assessments of future in-service /shelf life.</a:t>
            </a:r>
            <a:endParaRPr lang="en-IE" sz="1200" b="0" i="0" u="none" strike="noStrike" cap="none" dirty="0">
              <a:solidFill>
                <a:schemeClr val="dk1"/>
              </a:solidFill>
              <a:effectLst/>
              <a:latin typeface="Calibri"/>
              <a:ea typeface="Calibri"/>
              <a:cs typeface="Calibri"/>
              <a:sym typeface="Calibri"/>
            </a:endParaRPr>
          </a:p>
          <a:p>
            <a:pPr marL="171450" lvl="0" indent="-171450" algn="l" rtl="0">
              <a:spcBef>
                <a:spcPts val="0"/>
              </a:spcBef>
              <a:spcAft>
                <a:spcPts val="0"/>
              </a:spcAft>
              <a:buClr>
                <a:schemeClr val="dk1"/>
              </a:buClr>
              <a:buSzPts val="1200"/>
              <a:buFont typeface="Arial" panose="020B0604020202020204" pitchFamily="34" charset="0"/>
              <a:buChar char="•"/>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06" name="Google Shape;106;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a:p>
        </p:txBody>
      </p:sp>
    </p:spTree>
    <p:extLst>
      <p:ext uri="{BB962C8B-B14F-4D97-AF65-F5344CB8AC3E}">
        <p14:creationId xmlns:p14="http://schemas.microsoft.com/office/powerpoint/2010/main" val="19365756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buFont typeface="Arial" panose="020B0604020202020204" pitchFamily="34" charset="0"/>
              <a:buChar char="•"/>
            </a:pPr>
            <a:r>
              <a:rPr lang="en-GB" sz="1200" b="1" dirty="0">
                <a:solidFill>
                  <a:schemeClr val="dk1"/>
                </a:solidFill>
                <a:latin typeface="Calibri"/>
                <a:ea typeface="Calibri"/>
                <a:cs typeface="Calibri"/>
                <a:sym typeface="Calibri"/>
              </a:rPr>
              <a:t>Discuss the importance of stockpile management practices to ensure maximum safety in ammunition and explosive storage</a:t>
            </a:r>
          </a:p>
          <a:p>
            <a:pPr marL="171450" lvl="0" indent="-171450">
              <a:buFont typeface="Arial" panose="020B0604020202020204" pitchFamily="34" charset="0"/>
              <a:buChar char="•"/>
            </a:pPr>
            <a:endParaRPr lang="en-GB" sz="1200" b="0"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What the instructor should cover (in addition to slide content)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b="0" u="sng" dirty="0">
              <a:latin typeface="Arial"/>
              <a:ea typeface="Arial"/>
              <a:cs typeface="Arial"/>
              <a:sym typeface="Arial"/>
            </a:endParaRPr>
          </a:p>
          <a:p>
            <a:pPr marL="0" lvl="0" indent="0" algn="l" rtl="0">
              <a:spcBef>
                <a:spcPts val="0"/>
              </a:spcBef>
              <a:spcAft>
                <a:spcPts val="0"/>
              </a:spcAft>
              <a:buClr>
                <a:schemeClr val="dk1"/>
              </a:buClr>
              <a:buSzPts val="1200"/>
              <a:buFont typeface="Arial"/>
              <a:buNone/>
            </a:pPr>
            <a:r>
              <a:rPr lang="en-GB" sz="1200" b="1" dirty="0">
                <a:solidFill>
                  <a:schemeClr val="dk1"/>
                </a:solidFill>
                <a:latin typeface="Calibri"/>
                <a:ea typeface="Calibri"/>
                <a:cs typeface="Calibri"/>
                <a:sym typeface="Calibri"/>
              </a:rPr>
              <a:t>UN Manual of Ammunition Management</a:t>
            </a:r>
          </a:p>
          <a:p>
            <a:pPr marL="171450" lvl="0" indent="-171450" algn="l" rtl="0">
              <a:spcBef>
                <a:spcPts val="0"/>
              </a:spcBef>
              <a:spcAft>
                <a:spcPts val="0"/>
              </a:spcAft>
              <a:buClr>
                <a:schemeClr val="dk1"/>
              </a:buClr>
              <a:buSzPts val="1200"/>
              <a:buFont typeface="Arial" panose="020B0604020202020204" pitchFamily="34" charset="0"/>
              <a:buChar char="•"/>
            </a:pPr>
            <a:r>
              <a:rPr lang="en-US" sz="1200" b="0" i="0" u="none" strike="noStrike" cap="none" dirty="0">
                <a:solidFill>
                  <a:schemeClr val="dk1"/>
                </a:solidFill>
                <a:effectLst/>
                <a:latin typeface="Calibri"/>
                <a:ea typeface="Calibri"/>
                <a:cs typeface="Calibri"/>
                <a:sym typeface="Calibri"/>
              </a:rPr>
              <a:t>As described in Chapter 3, the Mission </a:t>
            </a:r>
            <a:r>
              <a:rPr lang="en-US" sz="1200" b="1" i="0" u="none" strike="noStrike" cap="none" dirty="0">
                <a:solidFill>
                  <a:schemeClr val="dk1"/>
                </a:solidFill>
                <a:effectLst/>
                <a:latin typeface="Calibri"/>
                <a:ea typeface="Calibri"/>
                <a:cs typeface="Calibri"/>
                <a:sym typeface="Calibri"/>
              </a:rPr>
              <a:t>S</a:t>
            </a:r>
            <a:r>
              <a:rPr lang="en-US" sz="1200" b="0" i="0" u="none" strike="noStrike" cap="none" dirty="0">
                <a:solidFill>
                  <a:schemeClr val="dk1"/>
                </a:solidFill>
                <a:effectLst/>
                <a:latin typeface="Calibri"/>
                <a:ea typeface="Calibri"/>
                <a:cs typeface="Calibri"/>
                <a:sym typeface="Calibri"/>
              </a:rPr>
              <a:t>ATO or appropriate representatives will confirm the expiration of ammunition shelf life during the inspection and can declare it unserviceable based on its physical condition, the expiration dates, reduced shelf life based on storage conditions or when T/PCCs fail to provide the certificate of extended or balance of shelf life. </a:t>
            </a:r>
          </a:p>
          <a:p>
            <a:pPr marL="171450" lvl="0" indent="-171450" algn="l" rtl="0">
              <a:spcBef>
                <a:spcPts val="0"/>
              </a:spcBef>
              <a:spcAft>
                <a:spcPts val="0"/>
              </a:spcAft>
              <a:buClr>
                <a:schemeClr val="dk1"/>
              </a:buClr>
              <a:buSzPts val="1200"/>
              <a:buFont typeface="Arial" panose="020B0604020202020204" pitchFamily="34" charset="0"/>
              <a:buChar char="•"/>
            </a:pPr>
            <a:r>
              <a:rPr lang="en-US" sz="1200" b="0" i="0" u="none" strike="noStrike" cap="none" dirty="0">
                <a:solidFill>
                  <a:schemeClr val="dk1"/>
                </a:solidFill>
                <a:effectLst/>
                <a:latin typeface="Calibri"/>
                <a:ea typeface="Calibri"/>
                <a:cs typeface="Calibri"/>
                <a:sym typeface="Calibri"/>
              </a:rPr>
              <a:t>T/PCCs are responsible to plan and process for the replenishment of ammunition nearing expiration well in advance.</a:t>
            </a:r>
            <a:endParaRPr lang="en-US" sz="1200" b="0" i="0" u="none" strike="noStrike" cap="none" dirty="0">
              <a:effectLst/>
              <a:latin typeface="Calibri"/>
              <a:ea typeface="Calibri"/>
              <a:cs typeface="Calibri"/>
            </a:endParaRPr>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panose="020B0604020202020204" pitchFamily="34" charset="0"/>
              <a:buChar char="•"/>
              <a:tabLst/>
              <a:defRPr/>
            </a:pPr>
            <a:r>
              <a:rPr lang="en-US" sz="1200" b="0" i="0" u="none" strike="noStrike" cap="none" dirty="0">
                <a:solidFill>
                  <a:schemeClr val="dk1"/>
                </a:solidFill>
                <a:effectLst/>
                <a:latin typeface="Calibri"/>
                <a:ea typeface="Calibri"/>
                <a:cs typeface="Calibri"/>
                <a:sym typeface="Calibri"/>
              </a:rPr>
              <a:t>Upon receiving the warning of ammunition proceeding towards expiration, T/PCCs may request a shelf life extension certificate from their national technical authority following the process described in IATG 07.20 or may request the replenishment of said ammunition. </a:t>
            </a:r>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panose="020B0604020202020204" pitchFamily="34" charset="0"/>
              <a:buChar char="•"/>
              <a:tabLst/>
              <a:defRPr/>
            </a:pPr>
            <a:r>
              <a:rPr lang="en-US" sz="1200" b="0" i="0" u="none" strike="noStrike" cap="none" dirty="0">
                <a:solidFill>
                  <a:schemeClr val="dk1"/>
                </a:solidFill>
                <a:effectLst/>
                <a:latin typeface="Calibri"/>
                <a:ea typeface="Calibri"/>
                <a:cs typeface="Calibri"/>
                <a:sym typeface="Calibri"/>
              </a:rPr>
              <a:t>This process of shelf life extension or replenishment must be completed before the expiration of the ammunition and its subsequent disposal.</a:t>
            </a:r>
            <a:endParaRPr lang="en-IE" sz="1200" b="0" i="0" u="none" strike="noStrike" cap="none" dirty="0">
              <a:solidFill>
                <a:schemeClr val="dk1"/>
              </a:solidFill>
              <a:effectLst/>
              <a:latin typeface="Calibri"/>
              <a:ea typeface="Calibri"/>
              <a:cs typeface="Calibri"/>
              <a:sym typeface="Calibri"/>
            </a:endParaRPr>
          </a:p>
          <a:p>
            <a:pPr marL="171450" lvl="0" indent="-171450" algn="l" rtl="0">
              <a:spcBef>
                <a:spcPts val="0"/>
              </a:spcBef>
              <a:spcAft>
                <a:spcPts val="0"/>
              </a:spcAft>
              <a:buClr>
                <a:schemeClr val="dk1"/>
              </a:buClr>
              <a:buSzPts val="1200"/>
              <a:buFont typeface="Arial" panose="020B0604020202020204" pitchFamily="34" charset="0"/>
              <a:buChar char="•"/>
            </a:pPr>
            <a:endParaRPr lang="en-IE"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dirty="0"/>
          </a:p>
        </p:txBody>
      </p:sp>
      <p:sp>
        <p:nvSpPr>
          <p:cNvPr id="106" name="Google Shape;106;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a:p>
        </p:txBody>
      </p:sp>
    </p:spTree>
    <p:extLst>
      <p:ext uri="{BB962C8B-B14F-4D97-AF65-F5344CB8AC3E}">
        <p14:creationId xmlns:p14="http://schemas.microsoft.com/office/powerpoint/2010/main" val="37682965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buFont typeface="Arial" panose="020B0604020202020204" pitchFamily="34" charset="0"/>
              <a:buChar char="•"/>
            </a:pPr>
            <a:r>
              <a:rPr lang="en-GB" sz="1200" b="1" dirty="0">
                <a:solidFill>
                  <a:schemeClr val="dk1"/>
                </a:solidFill>
                <a:latin typeface="Calibri"/>
                <a:ea typeface="Calibri"/>
                <a:cs typeface="Calibri"/>
                <a:sym typeface="Calibri"/>
              </a:rPr>
              <a:t>Discuss the importance of stockpile management practices to ensure maximum safety in ammunition and explosive storage</a:t>
            </a:r>
          </a:p>
          <a:p>
            <a:pPr marL="171450" lvl="0" indent="-171450">
              <a:buFont typeface="Arial" panose="020B0604020202020204" pitchFamily="34" charset="0"/>
              <a:buChar char="•"/>
            </a:pPr>
            <a:endParaRPr lang="en-GB" sz="1200" b="0"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What the instructor should cover (in addition to slide content)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b="0" u="sng" dirty="0">
              <a:latin typeface="Arial"/>
              <a:ea typeface="Arial"/>
              <a:cs typeface="Arial"/>
              <a:sym typeface="Arial"/>
            </a:endParaRPr>
          </a:p>
          <a:p>
            <a:pPr marL="0" lvl="0" indent="0" algn="l" rtl="0">
              <a:spcBef>
                <a:spcPts val="0"/>
              </a:spcBef>
              <a:spcAft>
                <a:spcPts val="0"/>
              </a:spcAft>
              <a:buClr>
                <a:schemeClr val="dk1"/>
              </a:buClr>
              <a:buSzPts val="1200"/>
              <a:buFont typeface="Arial"/>
              <a:buNone/>
            </a:pPr>
            <a:r>
              <a:rPr lang="en-GB" sz="1200" b="1" dirty="0">
                <a:solidFill>
                  <a:schemeClr val="dk1"/>
                </a:solidFill>
                <a:latin typeface="Calibri"/>
                <a:ea typeface="Calibri"/>
                <a:cs typeface="Calibri"/>
                <a:sym typeface="Calibri"/>
              </a:rPr>
              <a:t>UN Manual of Ammunition Management</a:t>
            </a:r>
          </a:p>
          <a:p>
            <a:pPr marL="171450" lvl="0" indent="-171450" algn="l" rtl="0">
              <a:spcBef>
                <a:spcPts val="0"/>
              </a:spcBef>
              <a:spcAft>
                <a:spcPts val="0"/>
              </a:spcAft>
              <a:buClr>
                <a:schemeClr val="dk1"/>
              </a:buClr>
              <a:buSzPts val="1200"/>
              <a:buFont typeface="Arial" panose="020B0604020202020204" pitchFamily="34" charset="0"/>
              <a:buChar char="•"/>
            </a:pPr>
            <a:r>
              <a:rPr lang="en-US" sz="1200" b="0" i="0" u="none" strike="noStrike" cap="none" dirty="0">
                <a:solidFill>
                  <a:schemeClr val="dk1"/>
                </a:solidFill>
                <a:effectLst/>
                <a:latin typeface="Calibri"/>
                <a:ea typeface="Calibri"/>
                <a:cs typeface="Calibri"/>
                <a:sym typeface="Calibri"/>
              </a:rPr>
              <a:t>As per mission-specific guidelines (based on this manual) the shelf life of ammunition will be determined by the mission SATO. </a:t>
            </a:r>
          </a:p>
          <a:p>
            <a:pPr marL="171450" lvl="0" indent="-171450" algn="l" rtl="0">
              <a:spcBef>
                <a:spcPts val="0"/>
              </a:spcBef>
              <a:spcAft>
                <a:spcPts val="0"/>
              </a:spcAft>
              <a:buClr>
                <a:schemeClr val="dk1"/>
              </a:buClr>
              <a:buSzPts val="1200"/>
              <a:buFont typeface="Arial" panose="020B0604020202020204" pitchFamily="34" charset="0"/>
              <a:buChar char="•"/>
            </a:pPr>
            <a:r>
              <a:rPr lang="en-US" sz="1200" b="0" i="0" u="none" strike="noStrike" cap="none" dirty="0">
                <a:solidFill>
                  <a:schemeClr val="dk1"/>
                </a:solidFill>
                <a:effectLst/>
                <a:latin typeface="Calibri"/>
                <a:ea typeface="Calibri"/>
                <a:cs typeface="Calibri"/>
                <a:sym typeface="Calibri"/>
              </a:rPr>
              <a:t>Accordingly, when at least 18 months are left before expiration of any type of ammunition, as identified during inspection or otherwise reported, T/PCCs will be notified about the state of the expiring ammunition through their contingent commanders or the contingent ATOs/technical experts. </a:t>
            </a:r>
          </a:p>
          <a:p>
            <a:pPr marL="171450" lvl="0" indent="-171450" algn="l" rtl="0">
              <a:spcBef>
                <a:spcPts val="0"/>
              </a:spcBef>
              <a:spcAft>
                <a:spcPts val="0"/>
              </a:spcAft>
              <a:buClr>
                <a:schemeClr val="dk1"/>
              </a:buClr>
              <a:buSzPts val="1200"/>
              <a:buFont typeface="Arial" panose="020B0604020202020204" pitchFamily="34" charset="0"/>
              <a:buChar char="•"/>
            </a:pPr>
            <a:r>
              <a:rPr lang="en-US" sz="1200" b="0" i="0" u="none" strike="noStrike" cap="none" dirty="0">
                <a:solidFill>
                  <a:schemeClr val="dk1"/>
                </a:solidFill>
                <a:effectLst/>
                <a:latin typeface="Calibri"/>
                <a:ea typeface="Calibri"/>
                <a:cs typeface="Calibri"/>
                <a:sym typeface="Calibri"/>
              </a:rPr>
              <a:t>If no action is taken by the T/PCC for the replenishment of such ammunition, or provision of extension of shelf life certificate within six months, the mission will request UNHQ to raise this issue with the respective Permanent Mission in New York.</a:t>
            </a:r>
            <a:endParaRPr lang="en-IE" sz="1200" b="0" i="0" u="none" strike="noStrike" cap="none" dirty="0">
              <a:effectLst/>
              <a:latin typeface="Calibri"/>
              <a:ea typeface="Calibri"/>
              <a:cs typeface="Calibri"/>
            </a:endParaRPr>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panose="020B0604020202020204" pitchFamily="34" charset="0"/>
              <a:buChar char="•"/>
              <a:tabLst/>
              <a:defRPr/>
            </a:pPr>
            <a:r>
              <a:rPr lang="en-US" sz="1200" b="0" i="0" u="none" strike="noStrike" cap="none" dirty="0">
                <a:solidFill>
                  <a:schemeClr val="dk1"/>
                </a:solidFill>
                <a:effectLst/>
                <a:latin typeface="Calibri"/>
                <a:ea typeface="Calibri"/>
                <a:cs typeface="Calibri"/>
                <a:sym typeface="Calibri"/>
              </a:rPr>
              <a:t>Upon confirmation of expiring ammunition, T/PCCs will obtain clearance from the mission SATO/COE Unit for processing its replenishment. </a:t>
            </a:r>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panose="020B0604020202020204" pitchFamily="34" charset="0"/>
              <a:buChar char="•"/>
              <a:tabLst/>
              <a:defRPr/>
            </a:pPr>
            <a:r>
              <a:rPr lang="en-US" sz="1200" b="0" i="0" u="none" strike="noStrike" cap="none" dirty="0">
                <a:solidFill>
                  <a:schemeClr val="dk1"/>
                </a:solidFill>
                <a:effectLst/>
                <a:latin typeface="Calibri"/>
                <a:ea typeface="Calibri"/>
                <a:cs typeface="Calibri"/>
                <a:sym typeface="Calibri"/>
              </a:rPr>
              <a:t>In this case, the SATO/COE Unit will check the records for its initial deployment and confirm that the ammunition was deployed in the mission with considerable shelf life remaining as specified in these guidelines and has lost its shelf life being deployed in the mission area. </a:t>
            </a:r>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panose="020B0604020202020204" pitchFamily="34" charset="0"/>
              <a:buChar char="•"/>
              <a:tabLst/>
              <a:defRPr/>
            </a:pPr>
            <a:r>
              <a:rPr lang="en-US" sz="1200" b="0" i="0" u="none" strike="noStrike" cap="none" dirty="0">
                <a:solidFill>
                  <a:schemeClr val="dk1"/>
                </a:solidFill>
                <a:effectLst/>
                <a:latin typeface="Calibri"/>
                <a:ea typeface="Calibri"/>
                <a:cs typeface="Calibri"/>
                <a:sym typeface="Calibri"/>
              </a:rPr>
              <a:t>Thereafter, the Force/Police HQ will recommend the ammunition for replenishment.</a:t>
            </a:r>
            <a:endParaRPr lang="en-IE" sz="1200" b="0" i="0" u="none" strike="noStrike" cap="none" dirty="0">
              <a:solidFill>
                <a:schemeClr val="dk1"/>
              </a:solidFill>
              <a:effectLst/>
              <a:latin typeface="Calibri"/>
              <a:ea typeface="Calibri"/>
              <a:cs typeface="Calibri"/>
              <a:sym typeface="Calibri"/>
            </a:endParaRPr>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panose="020B0604020202020204" pitchFamily="34" charset="0"/>
              <a:buChar char="•"/>
              <a:tabLst/>
              <a:defRPr/>
            </a:pPr>
            <a:r>
              <a:rPr lang="en-US" sz="1200" b="0" i="0" u="none" strike="noStrike" cap="none" dirty="0">
                <a:solidFill>
                  <a:schemeClr val="dk1"/>
                </a:solidFill>
                <a:effectLst/>
                <a:latin typeface="Calibri"/>
                <a:ea typeface="Calibri"/>
                <a:cs typeface="Calibri"/>
                <a:sym typeface="Calibri"/>
              </a:rPr>
              <a:t>If the T/PCCs are unable to provide the shelf life extension certificate for the ammunition which has expired (as specified by the manufacturer, this manual or as otherwise instructed by appropriate authority, the SATO or his/her appropriate representative will declare the ammunition unserviceable according to COE procedures regardless of its physical condition. </a:t>
            </a:r>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panose="020B0604020202020204" pitchFamily="34" charset="0"/>
              <a:buChar char="•"/>
              <a:tabLst/>
              <a:defRPr/>
            </a:pPr>
            <a:r>
              <a:rPr lang="en-US" sz="1200" b="0" i="0" u="none" strike="noStrike" cap="none" dirty="0">
                <a:solidFill>
                  <a:schemeClr val="dk1"/>
                </a:solidFill>
                <a:effectLst/>
                <a:latin typeface="Calibri"/>
                <a:ea typeface="Calibri"/>
                <a:cs typeface="Calibri"/>
                <a:sym typeface="Calibri"/>
              </a:rPr>
              <a:t>Weapons without serviceable ammunition will also be declared unserviceable until the replenishment is completed.</a:t>
            </a:r>
            <a:endParaRPr lang="en-IE" sz="1200" b="0" i="0" u="none" strike="noStrike" cap="none" dirty="0">
              <a:solidFill>
                <a:schemeClr val="dk1"/>
              </a:solidFill>
              <a:effectLst/>
              <a:latin typeface="Calibri"/>
              <a:ea typeface="Calibri"/>
              <a:cs typeface="Calibri"/>
              <a:sym typeface="Calibri"/>
            </a:endParaRPr>
          </a:p>
          <a:p>
            <a:pPr marL="171450" lvl="0" indent="-171450" algn="l" rtl="0">
              <a:spcBef>
                <a:spcPts val="0"/>
              </a:spcBef>
              <a:spcAft>
                <a:spcPts val="0"/>
              </a:spcAft>
              <a:buClr>
                <a:schemeClr val="dk1"/>
              </a:buClr>
              <a:buSzPts val="1200"/>
              <a:buFont typeface="Arial" panose="020B0604020202020204" pitchFamily="34" charset="0"/>
              <a:buChar char="•"/>
            </a:pPr>
            <a:endParaRPr lang="en-IE"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dirty="0"/>
          </a:p>
        </p:txBody>
      </p:sp>
      <p:sp>
        <p:nvSpPr>
          <p:cNvPr id="106" name="Google Shape;106;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15</a:t>
            </a:fld>
            <a:endParaRPr/>
          </a:p>
        </p:txBody>
      </p:sp>
    </p:spTree>
    <p:extLst>
      <p:ext uri="{BB962C8B-B14F-4D97-AF65-F5344CB8AC3E}">
        <p14:creationId xmlns:p14="http://schemas.microsoft.com/office/powerpoint/2010/main" val="20483734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DEC 2020</a:t>
            </a: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16</a:t>
            </a:fld>
            <a:endParaRPr kumimoji="0" lang="en-GB"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36848272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2" name="Google Shape;112;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1">
                <a:solidFill>
                  <a:schemeClr val="dk1"/>
                </a:solidFill>
                <a:latin typeface="Calibri"/>
                <a:ea typeface="Calibri"/>
                <a:cs typeface="Calibri"/>
                <a:sym typeface="Calibri"/>
              </a:rPr>
              <a:t>Phase 2. Development (</a:t>
            </a:r>
            <a:r>
              <a:rPr lang="en-GB" sz="1200">
                <a:solidFill>
                  <a:schemeClr val="dk1"/>
                </a:solidFill>
                <a:latin typeface="Calibri"/>
                <a:ea typeface="Calibri"/>
                <a:cs typeface="Calibri"/>
                <a:sym typeface="Calibri"/>
              </a:rPr>
              <a:t>Time allocation - 150 min</a:t>
            </a:r>
            <a:r>
              <a:rPr lang="en-GB" sz="1200" b="1">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GB" sz="1200">
                <a:solidFill>
                  <a:schemeClr val="dk1"/>
                </a:solidFill>
                <a:latin typeface="Calibri"/>
                <a:ea typeface="Calibri"/>
                <a:cs typeface="Calibri"/>
                <a:sym typeface="Calibri"/>
              </a:rPr>
              <a:t>Stage 1 (Time allocation 50 mins) – Degradation of ammunition and explosives</a:t>
            </a:r>
            <a:r>
              <a:rPr lang="en-GB"/>
              <a:t> </a:t>
            </a:r>
            <a:endParaRPr/>
          </a:p>
        </p:txBody>
      </p:sp>
      <p:sp>
        <p:nvSpPr>
          <p:cNvPr id="113" name="Google Shape;113;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 name="Google Shape;118;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dirty="0">
                <a:solidFill>
                  <a:schemeClr val="dk1"/>
                </a:solidFill>
                <a:latin typeface="Calibri"/>
                <a:ea typeface="Calibri"/>
                <a:cs typeface="Calibri"/>
                <a:sym typeface="Calibri"/>
              </a:rPr>
              <a:t>Discuss the effects of ageing and degradation of ammunition and explosives and the risks posed to the entire Field Storage Area.</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kern="1200" cap="none" dirty="0">
              <a:solidFill>
                <a:schemeClr val="tx1"/>
              </a:solidFill>
              <a:effectLst/>
              <a:latin typeface="Calibri"/>
              <a:ea typeface="Calibri"/>
              <a:cs typeface="Calibri"/>
              <a:sym typeface="Calibri"/>
            </a:endParaRPr>
          </a:p>
          <a:p>
            <a:pPr marL="171450" lvl="0" indent="-171450">
              <a:buFont typeface="Arial" panose="020B0604020202020204" pitchFamily="34" charset="0"/>
              <a:buChar char="•"/>
            </a:pPr>
            <a:endParaRPr lang="en-GB" sz="1200" b="0"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b="0" u="sng" dirty="0">
              <a:latin typeface="Arial"/>
              <a:ea typeface="Arial"/>
              <a:cs typeface="Arial"/>
              <a:sym typeface="Arial"/>
            </a:endParaRPr>
          </a:p>
          <a:p>
            <a:pPr marL="0" indent="0"/>
            <a:r>
              <a:rPr lang="en-GB" dirty="0"/>
              <a:t>Ask the participant questions to clarify they understand the difference between Physical, Chemical and Climatic failure </a:t>
            </a:r>
            <a:endParaRPr lang="en-GB" sz="1200" b="0" i="0" u="none" strike="noStrike" cap="none" dirty="0">
              <a:solidFill>
                <a:schemeClr val="dk1"/>
              </a:solidFill>
              <a:effectLst/>
              <a:latin typeface="Calibri"/>
              <a:ea typeface="Calibri"/>
              <a:cs typeface="Calibri"/>
            </a:endParaRPr>
          </a:p>
          <a:p>
            <a:pPr marL="0" lvl="0" indent="0" algn="l" rtl="0">
              <a:spcBef>
                <a:spcPts val="0"/>
              </a:spcBef>
              <a:spcAft>
                <a:spcPts val="0"/>
              </a:spcAft>
              <a:buNone/>
            </a:pPr>
            <a:endParaRPr lang="en-GB"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Calibri"/>
                <a:ea typeface="Calibri"/>
                <a:cs typeface="Calibri"/>
                <a:sym typeface="Calibri"/>
              </a:rPr>
              <a:t>References/further reading</a:t>
            </a:r>
          </a:p>
          <a:p>
            <a:pPr marL="171450" lvl="0" indent="-171450" algn="l" rtl="0">
              <a:spcBef>
                <a:spcPts val="0"/>
              </a:spcBef>
              <a:spcAft>
                <a:spcPts val="0"/>
              </a:spcAft>
              <a:buClr>
                <a:schemeClr val="dk1"/>
              </a:buClr>
              <a:buSzPts val="1200"/>
              <a:buFont typeface="Arial"/>
              <a:buChar char="•"/>
            </a:pPr>
            <a:endParaRPr sz="1200" dirty="0">
              <a:solidFill>
                <a:schemeClr val="dk1"/>
              </a:solidFill>
              <a:latin typeface="Calibri"/>
              <a:ea typeface="Calibri"/>
              <a:cs typeface="Calibri"/>
              <a:sym typeface="Calibri"/>
            </a:endParaRPr>
          </a:p>
        </p:txBody>
      </p:sp>
      <p:sp>
        <p:nvSpPr>
          <p:cNvPr id="119" name="Google Shape;119;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 name="Google Shape;118;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dirty="0">
                <a:solidFill>
                  <a:schemeClr val="dk1"/>
                </a:solidFill>
                <a:latin typeface="Calibri"/>
                <a:ea typeface="Calibri"/>
                <a:cs typeface="Calibri"/>
                <a:sym typeface="Calibri"/>
              </a:rPr>
              <a:t>Discuss the effects of ageing and degradation of ammunition and explosives and the risks posed to the entire Field Storage Area.</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kern="1200" cap="none" dirty="0">
              <a:solidFill>
                <a:schemeClr val="tx1"/>
              </a:solidFill>
              <a:effectLst/>
              <a:latin typeface="Calibri"/>
              <a:ea typeface="Calibri"/>
              <a:cs typeface="Calibri"/>
              <a:sym typeface="Calibri"/>
            </a:endParaRPr>
          </a:p>
          <a:p>
            <a:pPr marL="171450" lvl="0" indent="-171450">
              <a:buFont typeface="Arial" panose="020B0604020202020204" pitchFamily="34" charset="0"/>
              <a:buChar char="•"/>
            </a:pPr>
            <a:endParaRPr lang="en-GB" sz="1200" b="0"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b="0" u="sng" dirty="0">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dirty="0">
                <a:solidFill>
                  <a:schemeClr val="dk1"/>
                </a:solidFill>
                <a:latin typeface="Calibri"/>
                <a:ea typeface="Calibri"/>
                <a:cs typeface="Calibri"/>
                <a:sym typeface="Calibri"/>
              </a:rPr>
              <a:t>Discuss the early warnings of expired ammunition during inspections </a:t>
            </a:r>
          </a:p>
          <a:p>
            <a:pPr marL="0" lvl="0" indent="0" algn="l" rtl="0">
              <a:spcBef>
                <a:spcPts val="0"/>
              </a:spcBef>
              <a:spcAft>
                <a:spcPts val="0"/>
              </a:spcAft>
              <a:buNone/>
            </a:pPr>
            <a:endParaRPr lang="en-GB"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Calibri"/>
                <a:ea typeface="Calibri"/>
                <a:cs typeface="Calibri"/>
                <a:sym typeface="Calibri"/>
              </a:rPr>
              <a:t>References/further reading</a:t>
            </a:r>
          </a:p>
          <a:p>
            <a:pPr marL="0" marR="0" lvl="0" indent="0" algn="l" rtl="0">
              <a:lnSpc>
                <a:spcPct val="100000"/>
              </a:lnSpc>
              <a:spcBef>
                <a:spcPts val="0"/>
              </a:spcBef>
              <a:spcAft>
                <a:spcPts val="0"/>
              </a:spcAft>
              <a:buClr>
                <a:schemeClr val="dk1"/>
              </a:buClr>
              <a:buSzPts val="1200"/>
              <a:buFont typeface="Calibri"/>
              <a:buNone/>
            </a:pPr>
            <a:endParaRPr lang="en-GB"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lang="en-GB" sz="1200" b="1" dirty="0">
              <a:solidFill>
                <a:schemeClr val="dk1"/>
              </a:solidFill>
              <a:latin typeface="Calibri"/>
              <a:ea typeface="Calibri"/>
              <a:cs typeface="Calibri"/>
              <a:sym typeface="Calibri"/>
            </a:endParaRPr>
          </a:p>
        </p:txBody>
      </p:sp>
      <p:sp>
        <p:nvSpPr>
          <p:cNvPr id="119" name="Google Shape;119;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19</a:t>
            </a:fld>
            <a:endParaRPr/>
          </a:p>
        </p:txBody>
      </p:sp>
    </p:spTree>
    <p:extLst>
      <p:ext uri="{BB962C8B-B14F-4D97-AF65-F5344CB8AC3E}">
        <p14:creationId xmlns:p14="http://schemas.microsoft.com/office/powerpoint/2010/main" val="22439968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 name="Google Shape;61;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i="0" u="none" strike="noStrike" cap="none" dirty="0">
                <a:solidFill>
                  <a:schemeClr val="dk1"/>
                </a:solidFill>
                <a:latin typeface="Calibri"/>
                <a:ea typeface="Calibri"/>
                <a:cs typeface="Calibri"/>
                <a:sym typeface="Calibri"/>
              </a:rPr>
              <a:t>Phase 1. Introduction - Introduce the objectives of the lesson.</a:t>
            </a:r>
            <a:endParaRPr lang="en-GB" dirty="0">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dirty="0">
                <a:latin typeface="Arial"/>
                <a:ea typeface="Arial"/>
                <a:cs typeface="Arial"/>
                <a:sym typeface="Arial"/>
              </a:rPr>
              <a:t>(Enabling Objective: </a:t>
            </a:r>
            <a:r>
              <a:rPr lang="en-GB" sz="1200" dirty="0">
                <a:solidFill>
                  <a:schemeClr val="dk1"/>
                </a:solidFill>
                <a:latin typeface="Calibri"/>
                <a:ea typeface="Calibri"/>
                <a:cs typeface="Calibri"/>
                <a:sym typeface="Calibri"/>
              </a:rPr>
              <a:t>2.2.8 Apply inspections to the safe and secure management of ammunition</a:t>
            </a:r>
            <a:r>
              <a:rPr lang="en-GB" sz="1200" b="0" i="0" u="none" strike="noStrike" cap="none" dirty="0">
                <a:solidFill>
                  <a:schemeClr val="dk1"/>
                </a:solidFill>
                <a:latin typeface="Calibri"/>
                <a:ea typeface="Calibri"/>
                <a:cs typeface="Calibri"/>
                <a:sym typeface="Calibri"/>
              </a:rPr>
              <a:t>.)</a:t>
            </a:r>
            <a:endParaRPr lang="en-GB" dirty="0"/>
          </a:p>
          <a:p>
            <a:pPr marL="0" marR="0" lvl="0" indent="0" algn="l" rtl="0">
              <a:lnSpc>
                <a:spcPct val="100000"/>
              </a:lnSpc>
              <a:spcBef>
                <a:spcPts val="0"/>
              </a:spcBef>
              <a:spcAft>
                <a:spcPts val="0"/>
              </a:spcAft>
              <a:buClr>
                <a:schemeClr val="dk1"/>
              </a:buClr>
              <a:buSzPts val="1200"/>
              <a:buFont typeface="Calibri"/>
              <a:buNone/>
            </a:pPr>
            <a:endParaRPr lang="en-GB"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dirty="0">
              <a:latin typeface="Arial"/>
              <a:ea typeface="Arial"/>
              <a:cs typeface="Arial"/>
              <a:sym typeface="Arial"/>
            </a:endParaRPr>
          </a:p>
          <a:p>
            <a:pPr marL="0" marR="0" lvl="0" indent="0" algn="l" rtl="0">
              <a:lnSpc>
                <a:spcPct val="90000"/>
              </a:lnSpc>
              <a:spcBef>
                <a:spcPts val="0"/>
              </a:spcBef>
              <a:spcAft>
                <a:spcPts val="0"/>
              </a:spcAft>
              <a:buClr>
                <a:srgbClr val="000000"/>
              </a:buClr>
              <a:buSzPts val="2000"/>
              <a:buFont typeface="Arial"/>
              <a:buNone/>
            </a:pPr>
            <a:r>
              <a:rPr lang="en-GB" sz="1200" b="0" i="0" u="none" strike="noStrike" cap="none" dirty="0">
                <a:solidFill>
                  <a:schemeClr val="dk1"/>
                </a:solidFill>
                <a:latin typeface="Calibri"/>
                <a:ea typeface="Calibri"/>
                <a:cs typeface="Calibri"/>
                <a:sym typeface="Calibri"/>
              </a:rPr>
              <a:t>By the end of this training session the participant will a</a:t>
            </a:r>
            <a:r>
              <a:rPr lang="en-GB" sz="1200" dirty="0">
                <a:solidFill>
                  <a:schemeClr val="dk1"/>
                </a:solidFill>
                <a:latin typeface="Calibri"/>
                <a:ea typeface="Calibri"/>
                <a:cs typeface="Calibri"/>
                <a:sym typeface="Calibri"/>
              </a:rPr>
              <a:t>pply inspections to the safe and secure management of ammunition.</a:t>
            </a:r>
            <a:r>
              <a:rPr lang="en-GB" dirty="0"/>
              <a:t> </a:t>
            </a:r>
            <a:endParaRPr dirty="0"/>
          </a:p>
        </p:txBody>
      </p:sp>
      <p:sp>
        <p:nvSpPr>
          <p:cNvPr id="62" name="Google Shape;62;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 name="Google Shape;118;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dirty="0">
                <a:solidFill>
                  <a:schemeClr val="dk1"/>
                </a:solidFill>
                <a:latin typeface="Calibri"/>
                <a:ea typeface="Calibri"/>
                <a:cs typeface="Calibri"/>
                <a:sym typeface="Calibri"/>
              </a:rPr>
              <a:t>Discuss the impact of chemical stability on explosives and propellants when subjected to poor climatic conditions or when they have aged beyond serviceable life.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kern="1200" cap="none" dirty="0">
              <a:solidFill>
                <a:schemeClr val="tx1"/>
              </a:solidFill>
              <a:effectLst/>
              <a:latin typeface="Calibri"/>
              <a:ea typeface="Calibri"/>
              <a:cs typeface="Calibri"/>
              <a:sym typeface="Calibri"/>
            </a:endParaRPr>
          </a:p>
          <a:p>
            <a:pPr marL="171450" lvl="0" indent="-171450">
              <a:buFont typeface="Arial" panose="020B0604020202020204" pitchFamily="34" charset="0"/>
              <a:buChar char="•"/>
            </a:pPr>
            <a:endParaRPr lang="en-GB" sz="1200" b="0"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b="0" u="sng" dirty="0">
              <a:latin typeface="Arial"/>
              <a:ea typeface="Arial"/>
              <a:cs typeface="Arial"/>
              <a:sym typeface="Arial"/>
            </a:endParaRPr>
          </a:p>
          <a:p>
            <a:pPr marL="0" indent="0"/>
            <a:r>
              <a:rPr lang="en-GB" dirty="0"/>
              <a:t>Before showing this slide, ask the participants what types of activity can accelerate the degradation of ammunition</a:t>
            </a:r>
            <a:endParaRPr lang="en-GB" sz="1200" b="0" i="0" u="none" strike="noStrike" cap="none" dirty="0">
              <a:solidFill>
                <a:schemeClr val="dk1"/>
              </a:solidFill>
              <a:effectLst/>
              <a:latin typeface="Calibri"/>
              <a:ea typeface="Calibri"/>
              <a:cs typeface="Calibri"/>
            </a:endParaRPr>
          </a:p>
          <a:p>
            <a:pPr marL="0" lvl="0" indent="0" algn="l" rtl="0">
              <a:spcBef>
                <a:spcPts val="0"/>
              </a:spcBef>
              <a:spcAft>
                <a:spcPts val="0"/>
              </a:spcAft>
              <a:buNone/>
            </a:pPr>
            <a:endParaRPr lang="en-GB"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Calibri"/>
                <a:ea typeface="Calibri"/>
                <a:cs typeface="Calibri"/>
                <a:sym typeface="Calibri"/>
              </a:rPr>
              <a:t>References/further reading</a:t>
            </a:r>
          </a:p>
          <a:p>
            <a:pPr marL="0" lvl="0" indent="0" algn="l" rtl="0">
              <a:spcBef>
                <a:spcPts val="0"/>
              </a:spcBef>
              <a:spcAft>
                <a:spcPts val="0"/>
              </a:spcAft>
              <a:buClr>
                <a:schemeClr val="dk1"/>
              </a:buClr>
              <a:buSzPts val="1200"/>
              <a:buFont typeface="Arial"/>
              <a:buNone/>
            </a:pPr>
            <a:r>
              <a:rPr lang="en-GB" sz="1200" b="1" dirty="0">
                <a:solidFill>
                  <a:schemeClr val="dk1"/>
                </a:solidFill>
                <a:latin typeface="Calibri"/>
                <a:ea typeface="Calibri"/>
                <a:cs typeface="Calibri"/>
                <a:sym typeface="Calibri"/>
              </a:rPr>
              <a:t>UN Manual of Ammunition Management</a:t>
            </a:r>
          </a:p>
          <a:p>
            <a:pPr marL="171450" lvl="0" indent="-171450" algn="l" rtl="0">
              <a:spcBef>
                <a:spcPts val="0"/>
              </a:spcBef>
              <a:spcAft>
                <a:spcPts val="0"/>
              </a:spcAft>
              <a:buClr>
                <a:schemeClr val="dk1"/>
              </a:buClr>
              <a:buSzPts val="1200"/>
              <a:buFont typeface="Arial" panose="020B0604020202020204" pitchFamily="34" charset="0"/>
              <a:buChar char="•"/>
            </a:pPr>
            <a:r>
              <a:rPr lang="en-GB" sz="1200" b="0" i="0" u="none" strike="noStrike" cap="none" dirty="0">
                <a:solidFill>
                  <a:schemeClr val="dk1"/>
                </a:solidFill>
                <a:effectLst/>
                <a:latin typeface="Calibri"/>
                <a:ea typeface="Calibri"/>
                <a:cs typeface="Calibri"/>
                <a:sym typeface="Calibri"/>
              </a:rPr>
              <a:t>In addition to the physical damage caused by shock and vibration, ammunition also degrades chemically. </a:t>
            </a:r>
          </a:p>
          <a:p>
            <a:pPr marL="171450" lvl="0" indent="-171450" algn="l" rtl="0">
              <a:spcBef>
                <a:spcPts val="0"/>
              </a:spcBef>
              <a:spcAft>
                <a:spcPts val="0"/>
              </a:spcAft>
              <a:buClr>
                <a:schemeClr val="dk1"/>
              </a:buClr>
              <a:buSzPts val="1200"/>
              <a:buFont typeface="Arial" panose="020B0604020202020204" pitchFamily="34" charset="0"/>
              <a:buChar char="•"/>
            </a:pPr>
            <a:r>
              <a:rPr lang="en-GB" sz="1200" b="0" i="0" u="none" strike="noStrike" cap="none" dirty="0">
                <a:solidFill>
                  <a:schemeClr val="dk1"/>
                </a:solidFill>
                <a:effectLst/>
                <a:latin typeface="Calibri"/>
                <a:ea typeface="Calibri"/>
                <a:cs typeface="Calibri"/>
                <a:sym typeface="Calibri"/>
              </a:rPr>
              <a:t>The energetic items that cause the explosive effect are invariably of organic chemical composition and, in common with all other chemical compositions’ breakdown, migrate or change over time. </a:t>
            </a:r>
          </a:p>
          <a:p>
            <a:pPr marL="171450" lvl="0" indent="-171450" algn="l" rtl="0">
              <a:spcBef>
                <a:spcPts val="0"/>
              </a:spcBef>
              <a:spcAft>
                <a:spcPts val="0"/>
              </a:spcAft>
              <a:buClr>
                <a:schemeClr val="dk1"/>
              </a:buClr>
              <a:buSzPts val="1200"/>
              <a:buFont typeface="Arial" panose="020B0604020202020204" pitchFamily="34" charset="0"/>
              <a:buChar char="•"/>
            </a:pPr>
            <a:r>
              <a:rPr lang="en-GB" sz="1200" b="0" i="0" u="none" strike="noStrike" cap="none" dirty="0">
                <a:solidFill>
                  <a:schemeClr val="dk1"/>
                </a:solidFill>
                <a:effectLst/>
                <a:latin typeface="Calibri"/>
                <a:ea typeface="Calibri"/>
                <a:cs typeface="Calibri"/>
                <a:sym typeface="Calibri"/>
              </a:rPr>
              <a:t>This change is normally accelerated with increased temperature. </a:t>
            </a:r>
          </a:p>
          <a:p>
            <a:pPr marL="171450" lvl="0" indent="-171450" algn="l" rtl="0">
              <a:spcBef>
                <a:spcPts val="0"/>
              </a:spcBef>
              <a:spcAft>
                <a:spcPts val="0"/>
              </a:spcAft>
              <a:buClr>
                <a:schemeClr val="dk1"/>
              </a:buClr>
              <a:buSzPts val="1200"/>
              <a:buFont typeface="Arial" panose="020B0604020202020204" pitchFamily="34" charset="0"/>
              <a:buChar char="•"/>
            </a:pPr>
            <a:r>
              <a:rPr lang="en-GB" sz="1200" b="0" i="0" u="none" strike="noStrike" cap="none" dirty="0">
                <a:solidFill>
                  <a:schemeClr val="dk1"/>
                </a:solidFill>
                <a:effectLst/>
                <a:latin typeface="Calibri"/>
                <a:ea typeface="Calibri"/>
                <a:cs typeface="Calibri"/>
                <a:sym typeface="Calibri"/>
              </a:rPr>
              <a:t>Degradation is be hastened by: large variations in temperature (i.e., cycling from hot to cold); low temperatures; high or low humidity; vibration; shock; and/or pressure. </a:t>
            </a:r>
          </a:p>
          <a:p>
            <a:pPr marL="171450" lvl="0" indent="-171450" algn="l" rtl="0">
              <a:spcBef>
                <a:spcPts val="0"/>
              </a:spcBef>
              <a:spcAft>
                <a:spcPts val="0"/>
              </a:spcAft>
              <a:buClr>
                <a:schemeClr val="dk1"/>
              </a:buClr>
              <a:buSzPts val="1200"/>
              <a:buFont typeface="Arial" panose="020B0604020202020204" pitchFamily="34" charset="0"/>
              <a:buChar char="•"/>
            </a:pPr>
            <a:r>
              <a:rPr lang="en-GB" sz="1200" b="0" i="0" u="none" strike="noStrike" cap="none" dirty="0">
                <a:solidFill>
                  <a:schemeClr val="dk1"/>
                </a:solidFill>
                <a:effectLst/>
                <a:latin typeface="Calibri"/>
                <a:ea typeface="Calibri"/>
                <a:cs typeface="Calibri"/>
                <a:sym typeface="Calibri"/>
              </a:rPr>
              <a:t>The conditions under which ammunition is stored, maintained and transported during its normal in-service life will eventually have an impact on the ammunition and a critical failure mode will be reached, which will be the service-life limiting factor</a:t>
            </a:r>
            <a:r>
              <a:rPr lang="en-GB" dirty="0">
                <a:effectLst/>
              </a:rPr>
              <a:t> </a:t>
            </a:r>
            <a:endParaRPr lang="en-GB" sz="1200" dirty="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endParaRPr sz="1200" dirty="0">
              <a:solidFill>
                <a:schemeClr val="dk1"/>
              </a:solidFill>
              <a:latin typeface="Calibri"/>
              <a:ea typeface="Calibri"/>
              <a:cs typeface="Calibri"/>
              <a:sym typeface="Calibri"/>
            </a:endParaRPr>
          </a:p>
        </p:txBody>
      </p:sp>
      <p:sp>
        <p:nvSpPr>
          <p:cNvPr id="119" name="Google Shape;119;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20</a:t>
            </a:fld>
            <a:endParaRPr/>
          </a:p>
        </p:txBody>
      </p:sp>
    </p:spTree>
    <p:extLst>
      <p:ext uri="{BB962C8B-B14F-4D97-AF65-F5344CB8AC3E}">
        <p14:creationId xmlns:p14="http://schemas.microsoft.com/office/powerpoint/2010/main" val="966712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 name="Google Shape;118;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dirty="0">
                <a:solidFill>
                  <a:schemeClr val="dk1"/>
                </a:solidFill>
                <a:latin typeface="Calibri"/>
                <a:ea typeface="Calibri"/>
                <a:cs typeface="Calibri"/>
                <a:sym typeface="Calibri"/>
              </a:rPr>
              <a:t>Discuss the impact of chemical stability on explosives and propellants when subjected to poor climatic conditions or when they have aged beyond serviceable life.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kern="1200" cap="none" dirty="0">
              <a:solidFill>
                <a:schemeClr val="tx1"/>
              </a:solidFill>
              <a:effectLst/>
              <a:latin typeface="Calibri"/>
              <a:ea typeface="Calibri"/>
              <a:cs typeface="Calibri"/>
              <a:sym typeface="Calibri"/>
            </a:endParaRPr>
          </a:p>
          <a:p>
            <a:pPr marL="171450" lvl="0" indent="-171450">
              <a:buFont typeface="Arial" panose="020B0604020202020204" pitchFamily="34" charset="0"/>
              <a:buChar char="•"/>
            </a:pPr>
            <a:endParaRPr lang="en-GB" sz="1200" b="0"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endParaRPr lang="en-GB" b="0" u="sng" dirty="0">
              <a:latin typeface="Arial"/>
              <a:ea typeface="Arial"/>
              <a:cs typeface="Arial"/>
              <a:sym typeface="Arial"/>
            </a:endParaRPr>
          </a:p>
          <a:p>
            <a:pPr marL="0" indent="0"/>
            <a:r>
              <a:rPr lang="en-GB" dirty="0"/>
              <a:t>Before showing this slide, ask the participants what climatic conditions can accelerate the degradation of ammunition</a:t>
            </a:r>
          </a:p>
          <a:p>
            <a:pPr marL="0" lvl="0" indent="0" algn="l" rtl="0">
              <a:spcBef>
                <a:spcPts val="0"/>
              </a:spcBef>
              <a:spcAft>
                <a:spcPts val="0"/>
              </a:spcAft>
              <a:buNone/>
            </a:pPr>
            <a:endParaRPr lang="en-GB"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Calibri"/>
                <a:ea typeface="Calibri"/>
                <a:cs typeface="Calibri"/>
                <a:sym typeface="Calibri"/>
              </a:rPr>
              <a:t>References/further reading</a:t>
            </a:r>
          </a:p>
          <a:p>
            <a:pPr marL="0" lvl="0" indent="0" algn="l" rtl="0">
              <a:spcBef>
                <a:spcPts val="0"/>
              </a:spcBef>
              <a:spcAft>
                <a:spcPts val="0"/>
              </a:spcAft>
              <a:buClr>
                <a:schemeClr val="dk1"/>
              </a:buClr>
              <a:buSzPts val="1200"/>
              <a:buFont typeface="Arial"/>
              <a:buNone/>
            </a:pPr>
            <a:r>
              <a:rPr lang="en-GB" sz="1200" b="1" dirty="0">
                <a:solidFill>
                  <a:schemeClr val="dk1"/>
                </a:solidFill>
                <a:latin typeface="Calibri"/>
                <a:ea typeface="Calibri"/>
                <a:cs typeface="Calibri"/>
                <a:sym typeface="Calibri"/>
              </a:rPr>
              <a:t>UN Manual of Ammunition Management</a:t>
            </a:r>
          </a:p>
          <a:p>
            <a:pPr marL="171450" lvl="0" indent="-171450" algn="l" rtl="0">
              <a:spcBef>
                <a:spcPts val="0"/>
              </a:spcBef>
              <a:spcAft>
                <a:spcPts val="0"/>
              </a:spcAft>
              <a:buClr>
                <a:schemeClr val="dk1"/>
              </a:buClr>
              <a:buSzPts val="1200"/>
              <a:buFont typeface="Arial" panose="020B0604020202020204" pitchFamily="34" charset="0"/>
              <a:buChar char="•"/>
            </a:pPr>
            <a:r>
              <a:rPr lang="en-US" sz="1200" b="0" i="0" u="none" strike="noStrike" cap="none" dirty="0">
                <a:solidFill>
                  <a:schemeClr val="dk1"/>
                </a:solidFill>
                <a:effectLst/>
                <a:latin typeface="Calibri"/>
                <a:ea typeface="Calibri"/>
                <a:cs typeface="Calibri"/>
                <a:sym typeface="Calibri"/>
              </a:rPr>
              <a:t>The effects of weather, hot/cold temperatures, direct solar radiation, daily temperature changes (diurnal cycling) and high humidity may rapidly degrade the performance and safety of explosives.</a:t>
            </a:r>
          </a:p>
          <a:p>
            <a:pPr marL="171450" lvl="0" indent="-171450" algn="l" rtl="0">
              <a:spcBef>
                <a:spcPts val="0"/>
              </a:spcBef>
              <a:spcAft>
                <a:spcPts val="0"/>
              </a:spcAft>
              <a:buClr>
                <a:schemeClr val="dk1"/>
              </a:buClr>
              <a:buSzPts val="1200"/>
              <a:buFont typeface="Arial" panose="020B0604020202020204" pitchFamily="34" charset="0"/>
              <a:buChar char="•"/>
            </a:pPr>
            <a:r>
              <a:rPr lang="en-US" sz="1200" b="0" i="0" u="none" strike="noStrike" cap="none" dirty="0">
                <a:solidFill>
                  <a:schemeClr val="dk1"/>
                </a:solidFill>
                <a:effectLst/>
                <a:latin typeface="Calibri"/>
                <a:ea typeface="Calibri"/>
                <a:cs typeface="Calibri"/>
                <a:sym typeface="Calibri"/>
              </a:rPr>
              <a:t>Ammunition is designed for use under stated climatic conditions, and its service life will be significantly reduced if it is stored under climatic conditions for which it was not designed. </a:t>
            </a:r>
          </a:p>
          <a:p>
            <a:pPr marL="171450" lvl="0" indent="-171450" algn="l" rtl="0">
              <a:spcBef>
                <a:spcPts val="0"/>
              </a:spcBef>
              <a:spcAft>
                <a:spcPts val="0"/>
              </a:spcAft>
              <a:buClr>
                <a:schemeClr val="dk1"/>
              </a:buClr>
              <a:buSzPts val="1200"/>
              <a:buFont typeface="Arial" panose="020B0604020202020204" pitchFamily="34" charset="0"/>
              <a:buChar char="•"/>
            </a:pPr>
            <a:r>
              <a:rPr lang="en-US" sz="1200" b="0" i="0" u="none" strike="noStrike" cap="none" dirty="0">
                <a:solidFill>
                  <a:schemeClr val="dk1"/>
                </a:solidFill>
                <a:effectLst/>
                <a:latin typeface="Calibri"/>
                <a:ea typeface="Calibri"/>
                <a:cs typeface="Calibri"/>
                <a:sym typeface="Calibri"/>
              </a:rPr>
              <a:t>In cases of severe climatic change, ammunition may rapidly become unserviceable and dangerous to use.</a:t>
            </a:r>
            <a:endParaRPr lang="en-IE" sz="1200" b="0" i="0" u="none" strike="noStrike" cap="none" dirty="0">
              <a:solidFill>
                <a:schemeClr val="dk1"/>
              </a:solidFill>
              <a:effectLst/>
              <a:latin typeface="Calibri"/>
              <a:ea typeface="Calibri"/>
              <a:cs typeface="Calibri"/>
              <a:sym typeface="Calibri"/>
            </a:endParaRPr>
          </a:p>
          <a:p>
            <a:endParaRPr lang="en-IE" sz="1200" b="0" i="0" u="none" strike="noStrike" cap="none" dirty="0">
              <a:solidFill>
                <a:schemeClr val="dk1"/>
              </a:solidFill>
              <a:effectLst/>
              <a:latin typeface="Calibri"/>
              <a:ea typeface="Calibri"/>
              <a:cs typeface="Calibri"/>
              <a:sym typeface="Calibri"/>
            </a:endParaRPr>
          </a:p>
        </p:txBody>
      </p:sp>
      <p:sp>
        <p:nvSpPr>
          <p:cNvPr id="119" name="Google Shape;119;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21</a:t>
            </a:fld>
            <a:endParaRPr/>
          </a:p>
        </p:txBody>
      </p:sp>
    </p:spTree>
    <p:extLst>
      <p:ext uri="{BB962C8B-B14F-4D97-AF65-F5344CB8AC3E}">
        <p14:creationId xmlns:p14="http://schemas.microsoft.com/office/powerpoint/2010/main" val="10914876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 name="Google Shape;118;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dirty="0">
                <a:solidFill>
                  <a:schemeClr val="dk1"/>
                </a:solidFill>
                <a:latin typeface="Calibri"/>
                <a:ea typeface="Calibri"/>
                <a:cs typeface="Calibri"/>
                <a:sym typeface="Calibri"/>
              </a:rPr>
              <a:t>Using relevant imagery, provide the participants with examples of ammunition and explosives which have been degraded to unsafe conditions whether through age or other environmental factors.</a:t>
            </a:r>
            <a:endParaRPr lang="en-GB" sz="1200" b="1" i="0" u="none" strike="noStrike" cap="none" dirty="0">
              <a:solidFill>
                <a:schemeClr val="dk1"/>
              </a:solidFill>
              <a:effectLst/>
              <a:latin typeface="Calibri"/>
              <a:ea typeface="Calibri"/>
              <a:cs typeface="Calibri"/>
              <a:sym typeface="Calibri"/>
            </a:endParaRPr>
          </a:p>
          <a:p>
            <a:pPr marL="171450" lvl="0" indent="-171450">
              <a:buFont typeface="Arial" panose="020B0604020202020204" pitchFamily="34" charset="0"/>
              <a:buChar char="•"/>
            </a:pPr>
            <a:endParaRPr lang="en-GB" sz="1200" b="1"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What the instructor should cover (in addition to slide content)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b="1" u="sng" dirty="0">
              <a:latin typeface="Arial"/>
              <a:ea typeface="Arial"/>
              <a:cs typeface="Arial"/>
              <a:sym typeface="Arial"/>
            </a:endParaRPr>
          </a:p>
          <a:p>
            <a:pPr marL="0" indent="0"/>
            <a:r>
              <a:rPr lang="en-GB" dirty="0"/>
              <a:t>Using the images provided, go through each image and ask the participants to comment on:</a:t>
            </a:r>
            <a:endParaRPr lang="en-GB" sz="1200" b="0" i="0" u="none" strike="noStrike" cap="none" dirty="0">
              <a:solidFill>
                <a:schemeClr val="dk1"/>
              </a:solidFill>
              <a:effectLst/>
              <a:latin typeface="Calibri"/>
              <a:ea typeface="Calibri"/>
              <a:cs typeface="Calibri"/>
            </a:endParaRPr>
          </a:p>
          <a:p>
            <a:pPr marL="342900" indent="-342900">
              <a:buAutoNum type="arabicPeriod"/>
            </a:pPr>
            <a:r>
              <a:rPr lang="en-GB" dirty="0"/>
              <a:t>What signs of degradation can they see?</a:t>
            </a:r>
            <a:endParaRPr lang="en-GB" sz="1200" b="0" i="0" u="none" strike="noStrike" cap="none" dirty="0">
              <a:solidFill>
                <a:schemeClr val="dk1"/>
              </a:solidFill>
              <a:effectLst/>
              <a:latin typeface="Calibri"/>
              <a:ea typeface="Calibri"/>
              <a:cs typeface="Calibri"/>
            </a:endParaRPr>
          </a:p>
          <a:p>
            <a:pPr marL="342900" indent="-342900">
              <a:buAutoNum type="arabicPeriod"/>
            </a:pPr>
            <a:r>
              <a:rPr lang="en-GB" dirty="0"/>
              <a:t>What do they believe caused this degradation?</a:t>
            </a:r>
          </a:p>
          <a:p>
            <a:pPr marL="342900" indent="-342900">
              <a:buAutoNum type="arabicPeriod"/>
            </a:pPr>
            <a:r>
              <a:rPr lang="en-GB" dirty="0"/>
              <a:t>What is the most likely outcome if this is not rectified</a:t>
            </a:r>
          </a:p>
          <a:p>
            <a:pPr marL="0" indent="0"/>
            <a:endParaRPr lang="en-GB" dirty="0"/>
          </a:p>
        </p:txBody>
      </p:sp>
      <p:sp>
        <p:nvSpPr>
          <p:cNvPr id="119" name="Google Shape;119;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22</a:t>
            </a:fld>
            <a:endParaRPr/>
          </a:p>
        </p:txBody>
      </p:sp>
    </p:spTree>
    <p:extLst>
      <p:ext uri="{BB962C8B-B14F-4D97-AF65-F5344CB8AC3E}">
        <p14:creationId xmlns:p14="http://schemas.microsoft.com/office/powerpoint/2010/main" val="22784802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 name="Google Shape;118;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dirty="0">
                <a:solidFill>
                  <a:schemeClr val="dk1"/>
                </a:solidFill>
                <a:latin typeface="Calibri"/>
                <a:ea typeface="Calibri"/>
                <a:cs typeface="Calibri"/>
                <a:sym typeface="Calibri"/>
              </a:rPr>
              <a:t>Using relevant imagery, provide the participants with examples of ammunition and explosives which have been degraded to unsafe conditions whether through age or other environmental factors.</a:t>
            </a:r>
            <a:endParaRPr lang="en-GB" sz="1200" b="1" i="0" u="none" strike="noStrike" cap="none" dirty="0">
              <a:solidFill>
                <a:schemeClr val="dk1"/>
              </a:solidFill>
              <a:effectLst/>
              <a:latin typeface="Calibri"/>
              <a:ea typeface="Calibri"/>
              <a:cs typeface="Calibri"/>
              <a:sym typeface="Calibri"/>
            </a:endParaRPr>
          </a:p>
          <a:p>
            <a:pPr marL="171450" lvl="0" indent="-171450">
              <a:buFont typeface="Arial" panose="020B0604020202020204" pitchFamily="34" charset="0"/>
              <a:buChar char="•"/>
            </a:pPr>
            <a:endParaRPr lang="en-GB" sz="1200" b="1"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What the instructor should cover (in addition to slide content)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b="1" u="sng" dirty="0">
              <a:latin typeface="Arial"/>
              <a:ea typeface="Arial"/>
              <a:cs typeface="Arial"/>
              <a:sym typeface="Arial"/>
            </a:endParaRPr>
          </a:p>
          <a:p>
            <a:pPr marL="0" indent="0"/>
            <a:r>
              <a:rPr lang="en-GB" dirty="0"/>
              <a:t>Using the images provided, go through each image and ask the participants to comment on:</a:t>
            </a:r>
            <a:endParaRPr lang="en-GB" sz="1200" b="0" i="0" u="none" strike="noStrike" cap="none" dirty="0">
              <a:solidFill>
                <a:schemeClr val="dk1"/>
              </a:solidFill>
              <a:effectLst/>
              <a:latin typeface="Calibri"/>
              <a:ea typeface="Calibri"/>
              <a:cs typeface="Calibri"/>
            </a:endParaRPr>
          </a:p>
          <a:p>
            <a:pPr marL="342900" indent="-342900">
              <a:buAutoNum type="arabicPeriod"/>
            </a:pPr>
            <a:r>
              <a:rPr lang="en-GB" dirty="0"/>
              <a:t>What signs of degradation can they see?</a:t>
            </a:r>
            <a:endParaRPr lang="en-GB" sz="1200" b="0" i="0" u="none" strike="noStrike" cap="none" dirty="0">
              <a:solidFill>
                <a:schemeClr val="dk1"/>
              </a:solidFill>
              <a:effectLst/>
              <a:latin typeface="Calibri"/>
              <a:ea typeface="Calibri"/>
              <a:cs typeface="Calibri"/>
            </a:endParaRPr>
          </a:p>
          <a:p>
            <a:pPr marL="342900" indent="-342900">
              <a:buAutoNum type="arabicPeriod"/>
            </a:pPr>
            <a:r>
              <a:rPr lang="en-GB" dirty="0"/>
              <a:t>What do they believe caused this degradation?</a:t>
            </a:r>
          </a:p>
          <a:p>
            <a:pPr marL="342900" indent="-342900">
              <a:buAutoNum type="arabicPeriod"/>
            </a:pPr>
            <a:r>
              <a:rPr lang="en-GB" dirty="0"/>
              <a:t>What is the most likely outcome if this is not rectified</a:t>
            </a:r>
          </a:p>
          <a:p>
            <a:pPr marL="0" indent="0"/>
            <a:endParaRPr lang="en-GB" dirty="0"/>
          </a:p>
        </p:txBody>
      </p:sp>
      <p:sp>
        <p:nvSpPr>
          <p:cNvPr id="119" name="Google Shape;119;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23</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9622210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 name="Google Shape;118;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dirty="0">
                <a:solidFill>
                  <a:schemeClr val="dk1"/>
                </a:solidFill>
                <a:latin typeface="Calibri"/>
                <a:ea typeface="Calibri"/>
                <a:cs typeface="Calibri"/>
                <a:sym typeface="Calibri"/>
              </a:rPr>
              <a:t>Using relevant imagery, provide the participants with examples of ammunition and explosives which have been degraded to unsafe conditions whether through age or other environmental factors.</a:t>
            </a:r>
            <a:endParaRPr lang="en-GB" sz="1200" b="1" i="0" u="none" strike="noStrike" cap="none" dirty="0">
              <a:solidFill>
                <a:schemeClr val="dk1"/>
              </a:solidFill>
              <a:effectLst/>
              <a:latin typeface="Calibri"/>
              <a:ea typeface="Calibri"/>
              <a:cs typeface="Calibri"/>
              <a:sym typeface="Calibri"/>
            </a:endParaRPr>
          </a:p>
          <a:p>
            <a:pPr marL="171450" lvl="0" indent="-171450">
              <a:buFont typeface="Arial" panose="020B0604020202020204" pitchFamily="34" charset="0"/>
              <a:buChar char="•"/>
            </a:pPr>
            <a:endParaRPr lang="en-GB" sz="1200" b="1"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What the instructor should cover (in addition to slide content)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b="1" u="sng" dirty="0">
              <a:latin typeface="Arial"/>
              <a:ea typeface="Arial"/>
              <a:cs typeface="Arial"/>
              <a:sym typeface="Arial"/>
            </a:endParaRPr>
          </a:p>
          <a:p>
            <a:pPr marL="0" indent="0"/>
            <a:r>
              <a:rPr lang="en-GB" dirty="0"/>
              <a:t>Using the images provided, go through each image and ask the participants to comment on:</a:t>
            </a:r>
            <a:endParaRPr lang="en-GB" sz="1200" b="0" i="0" u="none" strike="noStrike" cap="none" dirty="0">
              <a:solidFill>
                <a:schemeClr val="dk1"/>
              </a:solidFill>
              <a:effectLst/>
              <a:latin typeface="Calibri"/>
              <a:ea typeface="Calibri"/>
              <a:cs typeface="Calibri"/>
            </a:endParaRPr>
          </a:p>
          <a:p>
            <a:pPr marL="342900" indent="-342900">
              <a:buAutoNum type="arabicPeriod"/>
            </a:pPr>
            <a:r>
              <a:rPr lang="en-GB" dirty="0"/>
              <a:t>What signs of degradation can they see?</a:t>
            </a:r>
            <a:endParaRPr lang="en-GB" sz="1200" b="0" i="0" u="none" strike="noStrike" cap="none" dirty="0">
              <a:solidFill>
                <a:schemeClr val="dk1"/>
              </a:solidFill>
              <a:effectLst/>
              <a:latin typeface="Calibri"/>
              <a:ea typeface="Calibri"/>
              <a:cs typeface="Calibri"/>
            </a:endParaRPr>
          </a:p>
          <a:p>
            <a:pPr marL="342900" indent="-342900">
              <a:buAutoNum type="arabicPeriod"/>
            </a:pPr>
            <a:r>
              <a:rPr lang="en-GB" dirty="0"/>
              <a:t>What do they believe caused this degradation?</a:t>
            </a:r>
          </a:p>
          <a:p>
            <a:pPr marL="342900" indent="-342900">
              <a:buAutoNum type="arabicPeriod"/>
            </a:pPr>
            <a:r>
              <a:rPr lang="en-GB" dirty="0"/>
              <a:t>What is the most likely outcome if this is not rectified</a:t>
            </a:r>
          </a:p>
          <a:p>
            <a:pPr marL="0" indent="0"/>
            <a:endParaRPr lang="en-GB" dirty="0"/>
          </a:p>
        </p:txBody>
      </p:sp>
      <p:sp>
        <p:nvSpPr>
          <p:cNvPr id="119" name="Google Shape;119;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24</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6383562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 name="Google Shape;118;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dirty="0">
                <a:solidFill>
                  <a:schemeClr val="dk1"/>
                </a:solidFill>
                <a:latin typeface="Calibri"/>
                <a:ea typeface="Calibri"/>
                <a:cs typeface="Calibri"/>
                <a:sym typeface="Calibri"/>
              </a:rPr>
              <a:t>Using relevant imagery, provide the participants with examples of ammunition and explosives which have been degraded to unsafe conditions whether through age or other environmental factors.</a:t>
            </a:r>
            <a:endParaRPr lang="en-GB" sz="1200" b="1" i="0" u="none" strike="noStrike" cap="none" dirty="0">
              <a:solidFill>
                <a:schemeClr val="dk1"/>
              </a:solidFill>
              <a:effectLst/>
              <a:latin typeface="Calibri"/>
              <a:ea typeface="Calibri"/>
              <a:cs typeface="Calibri"/>
              <a:sym typeface="Calibri"/>
            </a:endParaRPr>
          </a:p>
          <a:p>
            <a:pPr marL="171450" lvl="0" indent="-171450">
              <a:buFont typeface="Arial" panose="020B0604020202020204" pitchFamily="34" charset="0"/>
              <a:buChar char="•"/>
            </a:pPr>
            <a:endParaRPr lang="en-GB" sz="1200" b="1"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What the instructor should cover (in addition to slide content)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b="1" u="sng" dirty="0">
              <a:latin typeface="Arial"/>
              <a:ea typeface="Arial"/>
              <a:cs typeface="Arial"/>
              <a:sym typeface="Arial"/>
            </a:endParaRPr>
          </a:p>
          <a:p>
            <a:pPr marL="0" indent="0"/>
            <a:r>
              <a:rPr lang="en-GB" dirty="0"/>
              <a:t>Using the images provided, go through each image and ask the participants to comment on:</a:t>
            </a:r>
            <a:endParaRPr lang="en-GB" sz="1200" b="0" i="0" u="none" strike="noStrike" cap="none" dirty="0">
              <a:solidFill>
                <a:schemeClr val="dk1"/>
              </a:solidFill>
              <a:effectLst/>
              <a:latin typeface="Calibri"/>
              <a:ea typeface="Calibri"/>
              <a:cs typeface="Calibri"/>
            </a:endParaRPr>
          </a:p>
          <a:p>
            <a:pPr marL="342900" indent="-342900">
              <a:buAutoNum type="arabicPeriod"/>
            </a:pPr>
            <a:r>
              <a:rPr lang="en-GB" dirty="0"/>
              <a:t>What signs of degradation can they see?</a:t>
            </a:r>
            <a:endParaRPr lang="en-GB" sz="1200" b="0" i="0" u="none" strike="noStrike" cap="none" dirty="0">
              <a:solidFill>
                <a:schemeClr val="dk1"/>
              </a:solidFill>
              <a:effectLst/>
              <a:latin typeface="Calibri"/>
              <a:ea typeface="Calibri"/>
              <a:cs typeface="Calibri"/>
            </a:endParaRPr>
          </a:p>
          <a:p>
            <a:pPr marL="342900" indent="-342900">
              <a:buAutoNum type="arabicPeriod"/>
            </a:pPr>
            <a:r>
              <a:rPr lang="en-GB" dirty="0"/>
              <a:t>What do they believe caused this degradation?</a:t>
            </a:r>
          </a:p>
          <a:p>
            <a:pPr marL="342900" indent="-342900">
              <a:buAutoNum type="arabicPeriod"/>
            </a:pPr>
            <a:r>
              <a:rPr lang="en-GB" dirty="0"/>
              <a:t>What is the most likely outcome if this is not rectified</a:t>
            </a:r>
          </a:p>
          <a:p>
            <a:pPr marL="0" indent="0"/>
            <a:endParaRPr lang="en-GB" dirty="0"/>
          </a:p>
        </p:txBody>
      </p:sp>
      <p:sp>
        <p:nvSpPr>
          <p:cNvPr id="119" name="Google Shape;119;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25</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8461496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 name="Google Shape;118;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dirty="0">
                <a:solidFill>
                  <a:schemeClr val="dk1"/>
                </a:solidFill>
                <a:latin typeface="Calibri"/>
                <a:ea typeface="Calibri"/>
                <a:cs typeface="Calibri"/>
                <a:sym typeface="Calibri"/>
              </a:rPr>
              <a:t>Using relevant imagery, provide the participants with examples of ammunition and explosives which have been degraded to unsafe conditions whether through age or other environmental factors.</a:t>
            </a:r>
            <a:endParaRPr lang="en-GB" sz="1200" b="1" i="0" u="none" strike="noStrike" cap="none" dirty="0">
              <a:solidFill>
                <a:schemeClr val="dk1"/>
              </a:solidFill>
              <a:effectLst/>
              <a:latin typeface="Calibri"/>
              <a:ea typeface="Calibri"/>
              <a:cs typeface="Calibri"/>
              <a:sym typeface="Calibri"/>
            </a:endParaRPr>
          </a:p>
          <a:p>
            <a:pPr marL="171450" lvl="0" indent="-171450">
              <a:buFont typeface="Arial" panose="020B0604020202020204" pitchFamily="34" charset="0"/>
              <a:buChar char="•"/>
            </a:pPr>
            <a:endParaRPr lang="en-GB" sz="1200" b="1"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What the instructor should cover (in addition to slide content)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b="1" u="sng" dirty="0">
              <a:latin typeface="Arial"/>
              <a:ea typeface="Arial"/>
              <a:cs typeface="Arial"/>
              <a:sym typeface="Arial"/>
            </a:endParaRPr>
          </a:p>
          <a:p>
            <a:pPr marL="0" indent="0"/>
            <a:r>
              <a:rPr lang="en-GB" dirty="0"/>
              <a:t>Using the images provided, go through each image and ask the participants to comment on:</a:t>
            </a:r>
            <a:endParaRPr lang="en-GB" sz="1200" b="0" i="0" u="none" strike="noStrike" cap="none" dirty="0">
              <a:solidFill>
                <a:schemeClr val="dk1"/>
              </a:solidFill>
              <a:effectLst/>
              <a:latin typeface="Calibri"/>
              <a:ea typeface="Calibri"/>
              <a:cs typeface="Calibri"/>
            </a:endParaRPr>
          </a:p>
          <a:p>
            <a:pPr marL="342900" indent="-342900">
              <a:buAutoNum type="arabicPeriod"/>
            </a:pPr>
            <a:r>
              <a:rPr lang="en-GB" dirty="0"/>
              <a:t>What signs of degradation can they see?</a:t>
            </a:r>
            <a:endParaRPr lang="en-GB" sz="1200" b="0" i="0" u="none" strike="noStrike" cap="none" dirty="0">
              <a:solidFill>
                <a:schemeClr val="dk1"/>
              </a:solidFill>
              <a:effectLst/>
              <a:latin typeface="Calibri"/>
              <a:ea typeface="Calibri"/>
              <a:cs typeface="Calibri"/>
            </a:endParaRPr>
          </a:p>
          <a:p>
            <a:pPr marL="342900" indent="-342900">
              <a:buAutoNum type="arabicPeriod"/>
            </a:pPr>
            <a:r>
              <a:rPr lang="en-GB" dirty="0"/>
              <a:t>What do they believe caused this degradation?</a:t>
            </a:r>
          </a:p>
          <a:p>
            <a:pPr marL="342900" indent="-342900">
              <a:buAutoNum type="arabicPeriod"/>
            </a:pPr>
            <a:r>
              <a:rPr lang="en-GB" dirty="0"/>
              <a:t>What is the most likely outcome if this is not rectified</a:t>
            </a:r>
          </a:p>
          <a:p>
            <a:pPr marL="0" indent="0"/>
            <a:endParaRPr lang="en-GB" dirty="0"/>
          </a:p>
        </p:txBody>
      </p:sp>
      <p:sp>
        <p:nvSpPr>
          <p:cNvPr id="119" name="Google Shape;119;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26</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0784634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 name="Google Shape;118;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dirty="0">
                <a:solidFill>
                  <a:schemeClr val="dk1"/>
                </a:solidFill>
                <a:latin typeface="Calibri"/>
                <a:ea typeface="Calibri"/>
                <a:cs typeface="Calibri"/>
                <a:sym typeface="Calibri"/>
              </a:rPr>
              <a:t>Using relevant imagery, provide the participants with examples of ammunition and explosives which have been degraded to unsafe conditions whether through age or other environmental factors.</a:t>
            </a:r>
            <a:endParaRPr lang="en-GB" sz="1200" b="1" i="0" u="none" strike="noStrike" cap="none" dirty="0">
              <a:solidFill>
                <a:schemeClr val="dk1"/>
              </a:solidFill>
              <a:effectLst/>
              <a:latin typeface="Calibri"/>
              <a:ea typeface="Calibri"/>
              <a:cs typeface="Calibri"/>
              <a:sym typeface="Calibri"/>
            </a:endParaRPr>
          </a:p>
          <a:p>
            <a:pPr marL="171450" lvl="0" indent="-171450">
              <a:buFont typeface="Arial" panose="020B0604020202020204" pitchFamily="34" charset="0"/>
              <a:buChar char="•"/>
            </a:pPr>
            <a:endParaRPr lang="en-GB" sz="1200" b="1"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What the instructor should cover (in addition to slide content)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b="1" u="sng" dirty="0">
              <a:latin typeface="Arial"/>
              <a:ea typeface="Arial"/>
              <a:cs typeface="Arial"/>
              <a:sym typeface="Arial"/>
            </a:endParaRPr>
          </a:p>
          <a:p>
            <a:pPr marL="0" indent="0"/>
            <a:r>
              <a:rPr lang="en-GB" dirty="0"/>
              <a:t>Using the images provided, go through each image and ask the participants to comment on:</a:t>
            </a:r>
            <a:endParaRPr lang="en-GB" sz="1200" b="0" i="0" u="none" strike="noStrike" cap="none" dirty="0">
              <a:solidFill>
                <a:schemeClr val="dk1"/>
              </a:solidFill>
              <a:effectLst/>
              <a:latin typeface="Calibri"/>
              <a:ea typeface="Calibri"/>
              <a:cs typeface="Calibri"/>
            </a:endParaRPr>
          </a:p>
          <a:p>
            <a:pPr marL="342900" indent="-342900">
              <a:buAutoNum type="arabicPeriod"/>
            </a:pPr>
            <a:r>
              <a:rPr lang="en-GB" dirty="0"/>
              <a:t>What signs of degradation can they see?</a:t>
            </a:r>
            <a:endParaRPr lang="en-GB" sz="1200" b="0" i="0" u="none" strike="noStrike" cap="none" dirty="0">
              <a:solidFill>
                <a:schemeClr val="dk1"/>
              </a:solidFill>
              <a:effectLst/>
              <a:latin typeface="Calibri"/>
              <a:ea typeface="Calibri"/>
              <a:cs typeface="Calibri"/>
            </a:endParaRPr>
          </a:p>
          <a:p>
            <a:pPr marL="342900" indent="-342900">
              <a:buAutoNum type="arabicPeriod"/>
            </a:pPr>
            <a:r>
              <a:rPr lang="en-GB" dirty="0"/>
              <a:t>What do they believe caused this degradation?</a:t>
            </a:r>
          </a:p>
          <a:p>
            <a:pPr marL="342900" indent="-342900">
              <a:buAutoNum type="arabicPeriod"/>
            </a:pPr>
            <a:r>
              <a:rPr lang="en-GB" dirty="0"/>
              <a:t>What is the most likely outcome if this is not rectified</a:t>
            </a:r>
          </a:p>
          <a:p>
            <a:pPr marL="0" indent="0"/>
            <a:endParaRPr lang="en-GB" dirty="0"/>
          </a:p>
        </p:txBody>
      </p:sp>
      <p:sp>
        <p:nvSpPr>
          <p:cNvPr id="119" name="Google Shape;119;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27</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4069266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 name="Google Shape;118;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dirty="0">
                <a:solidFill>
                  <a:schemeClr val="dk1"/>
                </a:solidFill>
                <a:latin typeface="Calibri"/>
                <a:ea typeface="Calibri"/>
                <a:cs typeface="Calibri"/>
                <a:sym typeface="Calibri"/>
              </a:rPr>
              <a:t>Using relevant imagery, provide the participants with examples of ammunition and explosives which have been degraded to unsafe conditions whether through age or other environmental factors.</a:t>
            </a:r>
            <a:endParaRPr lang="en-GB" sz="1200" b="1" i="0" u="none" strike="noStrike" cap="none" dirty="0">
              <a:solidFill>
                <a:schemeClr val="dk1"/>
              </a:solidFill>
              <a:effectLst/>
              <a:latin typeface="Calibri"/>
              <a:ea typeface="Calibri"/>
              <a:cs typeface="Calibri"/>
              <a:sym typeface="Calibri"/>
            </a:endParaRPr>
          </a:p>
          <a:p>
            <a:pPr marL="171450" lvl="0" indent="-171450">
              <a:buFont typeface="Arial" panose="020B0604020202020204" pitchFamily="34" charset="0"/>
              <a:buChar char="•"/>
            </a:pPr>
            <a:endParaRPr lang="en-GB" sz="1200" b="1"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What the instructor should cover (in addition to slide content)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b="1" u="sng" dirty="0">
              <a:latin typeface="Arial"/>
              <a:ea typeface="Arial"/>
              <a:cs typeface="Arial"/>
              <a:sym typeface="Arial"/>
            </a:endParaRPr>
          </a:p>
          <a:p>
            <a:pPr marL="0" indent="0"/>
            <a:r>
              <a:rPr lang="en-GB" dirty="0"/>
              <a:t>Using the images provided, go through each image and ask the participants to comment on:</a:t>
            </a:r>
            <a:endParaRPr lang="en-GB" sz="1200" b="0" i="0" u="none" strike="noStrike" cap="none" dirty="0">
              <a:solidFill>
                <a:schemeClr val="dk1"/>
              </a:solidFill>
              <a:effectLst/>
              <a:latin typeface="Calibri"/>
              <a:ea typeface="Calibri"/>
              <a:cs typeface="Calibri"/>
            </a:endParaRPr>
          </a:p>
          <a:p>
            <a:pPr marL="342900" indent="-342900">
              <a:buAutoNum type="arabicPeriod"/>
            </a:pPr>
            <a:r>
              <a:rPr lang="en-GB" dirty="0"/>
              <a:t>What signs of degradation can they see?</a:t>
            </a:r>
            <a:endParaRPr lang="en-GB" sz="1200" b="0" i="0" u="none" strike="noStrike" cap="none" dirty="0">
              <a:solidFill>
                <a:schemeClr val="dk1"/>
              </a:solidFill>
              <a:effectLst/>
              <a:latin typeface="Calibri"/>
              <a:ea typeface="Calibri"/>
              <a:cs typeface="Calibri"/>
            </a:endParaRPr>
          </a:p>
          <a:p>
            <a:pPr marL="342900" indent="-342900">
              <a:buAutoNum type="arabicPeriod"/>
            </a:pPr>
            <a:r>
              <a:rPr lang="en-GB" dirty="0"/>
              <a:t>What do they believe caused this degradation?</a:t>
            </a:r>
          </a:p>
          <a:p>
            <a:pPr marL="342900" indent="-342900">
              <a:buAutoNum type="arabicPeriod"/>
            </a:pPr>
            <a:r>
              <a:rPr lang="en-GB" dirty="0"/>
              <a:t>What is the most likely outcome if this is not rectified</a:t>
            </a:r>
          </a:p>
          <a:p>
            <a:pPr marL="0" indent="0"/>
            <a:endParaRPr lang="en-GB" dirty="0"/>
          </a:p>
        </p:txBody>
      </p:sp>
      <p:sp>
        <p:nvSpPr>
          <p:cNvPr id="119" name="Google Shape;119;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28</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4152638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 name="Google Shape;118;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dirty="0">
                <a:solidFill>
                  <a:schemeClr val="dk1"/>
                </a:solidFill>
                <a:latin typeface="Calibri"/>
                <a:ea typeface="Calibri"/>
                <a:cs typeface="Calibri"/>
                <a:sym typeface="Calibri"/>
              </a:rPr>
              <a:t>Using relevant imagery, provide the participants with examples of ammunition and explosives which have been degraded to unsafe conditions whether through age or other environmental factors.</a:t>
            </a:r>
            <a:endParaRPr lang="en-GB" sz="1200" b="1" i="0" u="none" strike="noStrike" cap="none" dirty="0">
              <a:solidFill>
                <a:schemeClr val="dk1"/>
              </a:solidFill>
              <a:effectLst/>
              <a:latin typeface="Calibri"/>
              <a:ea typeface="Calibri"/>
              <a:cs typeface="Calibri"/>
              <a:sym typeface="Calibri"/>
            </a:endParaRPr>
          </a:p>
          <a:p>
            <a:pPr marL="171450" lvl="0" indent="-171450">
              <a:buFont typeface="Arial" panose="020B0604020202020204" pitchFamily="34" charset="0"/>
              <a:buChar char="•"/>
            </a:pPr>
            <a:endParaRPr lang="en-GB" sz="1200" b="1"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What the instructor should cover (in addition to slide content)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b="1" u="sng" dirty="0">
              <a:latin typeface="Arial"/>
              <a:ea typeface="Arial"/>
              <a:cs typeface="Arial"/>
              <a:sym typeface="Arial"/>
            </a:endParaRPr>
          </a:p>
          <a:p>
            <a:pPr marL="0" indent="0"/>
            <a:r>
              <a:rPr lang="en-GB" dirty="0"/>
              <a:t>Using the images provided, go through each image and ask the participants to comment on:</a:t>
            </a:r>
            <a:endParaRPr lang="en-GB" sz="1200" b="0" i="0" u="none" strike="noStrike" cap="none" dirty="0">
              <a:solidFill>
                <a:schemeClr val="dk1"/>
              </a:solidFill>
              <a:effectLst/>
              <a:latin typeface="Calibri"/>
              <a:ea typeface="Calibri"/>
              <a:cs typeface="Calibri"/>
            </a:endParaRPr>
          </a:p>
          <a:p>
            <a:pPr marL="342900" indent="-342900">
              <a:buAutoNum type="arabicPeriod"/>
            </a:pPr>
            <a:r>
              <a:rPr lang="en-GB" dirty="0"/>
              <a:t>What signs of degradation can they see?</a:t>
            </a:r>
            <a:endParaRPr lang="en-GB" sz="1200" b="0" i="0" u="none" strike="noStrike" cap="none" dirty="0">
              <a:solidFill>
                <a:schemeClr val="dk1"/>
              </a:solidFill>
              <a:effectLst/>
              <a:latin typeface="Calibri"/>
              <a:ea typeface="Calibri"/>
              <a:cs typeface="Calibri"/>
            </a:endParaRPr>
          </a:p>
          <a:p>
            <a:pPr marL="342900" indent="-342900">
              <a:buAutoNum type="arabicPeriod"/>
            </a:pPr>
            <a:r>
              <a:rPr lang="en-GB" dirty="0"/>
              <a:t>What do they believe caused this degradation?</a:t>
            </a:r>
          </a:p>
          <a:p>
            <a:pPr marL="342900" indent="-342900">
              <a:buAutoNum type="arabicPeriod"/>
            </a:pPr>
            <a:r>
              <a:rPr lang="en-GB" dirty="0"/>
              <a:t>What is the most likely outcome if this is not rectified</a:t>
            </a:r>
          </a:p>
          <a:p>
            <a:pPr marL="0" indent="0"/>
            <a:endParaRPr lang="en-GB" dirty="0"/>
          </a:p>
        </p:txBody>
      </p:sp>
      <p:sp>
        <p:nvSpPr>
          <p:cNvPr id="119" name="Google Shape;119;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29</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1710543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 name="Google Shape;6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Main idea/objective for slide:</a:t>
            </a:r>
          </a:p>
          <a:p>
            <a:pPr marL="0" lvl="0" indent="0" algn="l" rtl="0">
              <a:spcBef>
                <a:spcPts val="0"/>
              </a:spcBef>
              <a:spcAft>
                <a:spcPts val="0"/>
              </a:spcAft>
              <a:buNone/>
            </a:pPr>
            <a:r>
              <a:rPr lang="en-GB" sz="1200" b="1" i="0" u="none" strike="noStrike" cap="none" dirty="0">
                <a:solidFill>
                  <a:schemeClr val="dk1"/>
                </a:solidFill>
                <a:latin typeface="Calibri"/>
                <a:ea typeface="Calibri"/>
                <a:cs typeface="Calibri"/>
                <a:sym typeface="Calibri"/>
              </a:rPr>
              <a:t>Introduce the Key Learning Points</a:t>
            </a:r>
            <a:endParaRPr lang="en-GB"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endParaRPr lang="en-GB" dirty="0">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p>
          <a:p>
            <a:pPr marL="0" lvl="0" indent="0" algn="l" rtl="0">
              <a:spcBef>
                <a:spcPts val="0"/>
              </a:spcBef>
              <a:spcAft>
                <a:spcPts val="0"/>
              </a:spcAft>
              <a:buNone/>
            </a:pPr>
            <a:endParaRPr lang="en-GB"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None/>
            </a:pPr>
            <a:endParaRPr lang="en-GB"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Key Learning Points</a:t>
            </a:r>
            <a:endParaRPr dirty="0"/>
          </a:p>
          <a:p>
            <a:pPr marL="0" lvl="0" indent="0" algn="l" rtl="0">
              <a:spcBef>
                <a:spcPts val="0"/>
              </a:spcBef>
              <a:spcAft>
                <a:spcPts val="0"/>
              </a:spcAft>
              <a:buNone/>
            </a:pPr>
            <a:r>
              <a:rPr lang="en-GB" sz="1200" dirty="0">
                <a:solidFill>
                  <a:schemeClr val="dk1"/>
                </a:solidFill>
                <a:latin typeface="Calibri"/>
                <a:ea typeface="Calibri"/>
                <a:cs typeface="Calibri"/>
                <a:sym typeface="Calibri"/>
              </a:rPr>
              <a:t>2.2.8.1 Discuss the Purpose of Surveillance and Proof</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2.2.8.2 Discuss the Degradation of Explosives and Propellants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2.2.8.3 Discuss the determination of Ammunition Surplus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2.2.8.4 Discuss stock management of an explosive storage site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2.2.8.5 Discuss the ESH Inspection Matrix</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2.2.8.6 Discuss the early warnings of expired ammunition during inspections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2.2.8.7 Apply ammunition surveillance procedures to an explosive storage site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2.2.8.8 Examine ammunition inspection during UN peacekeeping operations</a:t>
            </a:r>
            <a:r>
              <a:rPr lang="en-GB" dirty="0"/>
              <a:t> </a:t>
            </a:r>
            <a:endParaRPr dirty="0"/>
          </a:p>
        </p:txBody>
      </p:sp>
      <p:sp>
        <p:nvSpPr>
          <p:cNvPr id="69" name="Google Shape;69;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 name="Google Shape;118;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dirty="0">
                <a:solidFill>
                  <a:schemeClr val="dk1"/>
                </a:solidFill>
                <a:latin typeface="Calibri"/>
                <a:ea typeface="Calibri"/>
                <a:cs typeface="Calibri"/>
                <a:sym typeface="Calibri"/>
              </a:rPr>
              <a:t>Using relevant imagery, provide the participants with examples of ammunition and explosives which have been degraded to unsafe conditions whether through age or other environmental factors.</a:t>
            </a:r>
            <a:endParaRPr lang="en-GB" sz="1200" b="1" i="0" u="none" strike="noStrike" cap="none" dirty="0">
              <a:solidFill>
                <a:schemeClr val="dk1"/>
              </a:solidFill>
              <a:effectLst/>
              <a:latin typeface="Calibri"/>
              <a:ea typeface="Calibri"/>
              <a:cs typeface="Calibri"/>
              <a:sym typeface="Calibri"/>
            </a:endParaRPr>
          </a:p>
          <a:p>
            <a:pPr marL="171450" lvl="0" indent="-171450">
              <a:buFont typeface="Arial" panose="020B0604020202020204" pitchFamily="34" charset="0"/>
              <a:buChar char="•"/>
            </a:pPr>
            <a:endParaRPr lang="en-GB" sz="1200" b="1"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What the instructor should cover (in addition to slide content)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b="1" u="sng" dirty="0">
              <a:latin typeface="Arial"/>
              <a:ea typeface="Arial"/>
              <a:cs typeface="Arial"/>
              <a:sym typeface="Arial"/>
            </a:endParaRPr>
          </a:p>
          <a:p>
            <a:pPr marL="0" indent="0"/>
            <a:r>
              <a:rPr lang="en-GB" dirty="0"/>
              <a:t>Using the images provided, go through each image and ask the participants to comment on:</a:t>
            </a:r>
            <a:endParaRPr lang="en-GB" sz="1200" b="0" i="0" u="none" strike="noStrike" cap="none" dirty="0">
              <a:solidFill>
                <a:schemeClr val="dk1"/>
              </a:solidFill>
              <a:effectLst/>
              <a:latin typeface="Calibri"/>
              <a:ea typeface="Calibri"/>
              <a:cs typeface="Calibri"/>
            </a:endParaRPr>
          </a:p>
          <a:p>
            <a:pPr marL="342900" indent="-342900">
              <a:buAutoNum type="arabicPeriod"/>
            </a:pPr>
            <a:r>
              <a:rPr lang="en-GB" dirty="0"/>
              <a:t>What signs of degradation can they see?</a:t>
            </a:r>
            <a:endParaRPr lang="en-GB" sz="1200" b="0" i="0" u="none" strike="noStrike" cap="none" dirty="0">
              <a:solidFill>
                <a:schemeClr val="dk1"/>
              </a:solidFill>
              <a:effectLst/>
              <a:latin typeface="Calibri"/>
              <a:ea typeface="Calibri"/>
              <a:cs typeface="Calibri"/>
            </a:endParaRPr>
          </a:p>
          <a:p>
            <a:pPr marL="342900" indent="-342900">
              <a:buAutoNum type="arabicPeriod"/>
            </a:pPr>
            <a:r>
              <a:rPr lang="en-GB" dirty="0"/>
              <a:t>What do they believe caused this degradation?</a:t>
            </a:r>
          </a:p>
          <a:p>
            <a:pPr marL="342900" indent="-342900">
              <a:buAutoNum type="arabicPeriod"/>
            </a:pPr>
            <a:r>
              <a:rPr lang="en-GB" dirty="0"/>
              <a:t>What is the most likely outcome if this is not rectified</a:t>
            </a:r>
          </a:p>
          <a:p>
            <a:pPr marL="0" indent="0"/>
            <a:endParaRPr lang="en-GB" dirty="0"/>
          </a:p>
        </p:txBody>
      </p:sp>
      <p:sp>
        <p:nvSpPr>
          <p:cNvPr id="119" name="Google Shape;119;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30</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1260992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 name="Google Shape;118;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dirty="0">
                <a:solidFill>
                  <a:schemeClr val="dk1"/>
                </a:solidFill>
                <a:latin typeface="Calibri"/>
                <a:ea typeface="Calibri"/>
                <a:cs typeface="Calibri"/>
                <a:sym typeface="Calibri"/>
              </a:rPr>
              <a:t>Discuss the impact of chemical stability on explosives and propellants when subjected to poor climatic conditions or when they have aged beyond serviceable life.</a:t>
            </a:r>
          </a:p>
          <a:p>
            <a:pPr marL="171450" lvl="0" indent="-171450">
              <a:buFont typeface="Arial" panose="020B0604020202020204" pitchFamily="34" charset="0"/>
              <a:buChar char="•"/>
            </a:pPr>
            <a:endParaRPr lang="en-GB" sz="1200" b="0"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What the instructor should cover (in addition to slide content)</a:t>
            </a:r>
            <a:endParaRPr lang="en-GB" b="1" u="sng" dirty="0">
              <a:latin typeface="Arial"/>
              <a:ea typeface="Arial"/>
              <a:cs typeface="Arial"/>
              <a:sym typeface="Arial"/>
            </a:endParaRPr>
          </a:p>
          <a:p>
            <a:pPr marL="0" indent="0"/>
            <a:r>
              <a:rPr lang="en-GB" dirty="0"/>
              <a:t>Discuss why propellant is more prone to this type of degradation.</a:t>
            </a:r>
            <a:endParaRPr lang="en-GB" sz="1200" b="0" i="0" u="none" strike="noStrike" cap="none" dirty="0">
              <a:solidFill>
                <a:schemeClr val="dk1"/>
              </a:solidFill>
              <a:effectLst/>
              <a:latin typeface="Calibri"/>
              <a:ea typeface="Calibri"/>
              <a:cs typeface="Calibri"/>
              <a:sym typeface="Calibri"/>
            </a:endParaRPr>
          </a:p>
          <a:p>
            <a:pPr marL="0" indent="0"/>
            <a:r>
              <a:rPr lang="en-GB" dirty="0"/>
              <a:t>Put heavy emphasis on the potential for auto-ignition – ensure the participants understand the consequences and possible likelihood of such an event</a:t>
            </a:r>
            <a:endParaRPr lang="en-GB" sz="1200" b="0" i="0" u="none" strike="noStrike" cap="none" dirty="0">
              <a:solidFill>
                <a:schemeClr val="dk1"/>
              </a:solidFill>
              <a:effectLst/>
              <a:latin typeface="Calibri"/>
              <a:ea typeface="Calibri"/>
              <a:cs typeface="Calibri"/>
            </a:endParaRPr>
          </a:p>
          <a:p>
            <a:pPr marL="0" indent="0"/>
            <a:endParaRPr lang="en-GB" dirty="0"/>
          </a:p>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References/further reading</a:t>
            </a:r>
          </a:p>
          <a:p>
            <a:pPr marL="0" lvl="0" indent="0" algn="l" rtl="0">
              <a:spcBef>
                <a:spcPts val="0"/>
              </a:spcBef>
              <a:spcAft>
                <a:spcPts val="0"/>
              </a:spcAft>
              <a:buClr>
                <a:schemeClr val="dk1"/>
              </a:buClr>
              <a:buSzPts val="1200"/>
              <a:buFont typeface="Arial"/>
              <a:buNone/>
            </a:pPr>
            <a:r>
              <a:rPr lang="en-GB" sz="1200" b="1" dirty="0">
                <a:solidFill>
                  <a:schemeClr val="dk1"/>
                </a:solidFill>
                <a:latin typeface="Calibri"/>
                <a:ea typeface="Calibri"/>
                <a:cs typeface="Calibri"/>
                <a:sym typeface="Calibri"/>
              </a:rPr>
              <a:t>UN Manual of Ammunition Management</a:t>
            </a:r>
          </a:p>
          <a:p>
            <a:pPr marL="171450" lvl="0" indent="-171450" algn="l" rtl="0">
              <a:spcBef>
                <a:spcPts val="0"/>
              </a:spcBef>
              <a:spcAft>
                <a:spcPts val="0"/>
              </a:spcAft>
              <a:buClr>
                <a:schemeClr val="dk1"/>
              </a:buClr>
              <a:buSzPts val="1200"/>
              <a:buFont typeface="Arial" panose="020B0604020202020204" pitchFamily="34" charset="0"/>
              <a:buChar char="•"/>
            </a:pPr>
            <a:r>
              <a:rPr lang="en-US" sz="1200" b="0" i="0" u="none" strike="noStrike" cap="none" dirty="0">
                <a:solidFill>
                  <a:schemeClr val="dk1"/>
                </a:solidFill>
                <a:effectLst/>
                <a:latin typeface="Calibri"/>
                <a:ea typeface="Calibri"/>
                <a:cs typeface="Calibri"/>
                <a:sym typeface="Calibri"/>
              </a:rPr>
              <a:t>During prolonged periods of storage, the rate of propellant chemical deterioration is approximately doubled for every 10°C rise in temperature above 30°C. </a:t>
            </a:r>
          </a:p>
          <a:p>
            <a:pPr marL="171450" lvl="0" indent="-171450" algn="l" rtl="0">
              <a:spcBef>
                <a:spcPts val="0"/>
              </a:spcBef>
              <a:spcAft>
                <a:spcPts val="0"/>
              </a:spcAft>
              <a:buClr>
                <a:schemeClr val="dk1"/>
              </a:buClr>
              <a:buSzPts val="1200"/>
              <a:buFont typeface="Arial" panose="020B0604020202020204" pitchFamily="34" charset="0"/>
              <a:buChar char="•"/>
            </a:pPr>
            <a:r>
              <a:rPr lang="en-US" sz="1200" b="0" i="0" u="none" strike="noStrike" cap="none" dirty="0">
                <a:solidFill>
                  <a:schemeClr val="dk1"/>
                </a:solidFill>
                <a:effectLst/>
                <a:latin typeface="Calibri"/>
                <a:ea typeface="Calibri"/>
                <a:cs typeface="Calibri"/>
                <a:sym typeface="Calibri"/>
              </a:rPr>
              <a:t>Most propellants, dependent on design, have a shelf life of at least 15 to 40 years when stored at a constant 30°C, and will last much longer in temperate climates. </a:t>
            </a:r>
          </a:p>
          <a:p>
            <a:pPr marL="171450" lvl="0" indent="-171450" algn="l" rtl="0">
              <a:spcBef>
                <a:spcPts val="0"/>
              </a:spcBef>
              <a:spcAft>
                <a:spcPts val="0"/>
              </a:spcAft>
              <a:buClr>
                <a:schemeClr val="dk1"/>
              </a:buClr>
              <a:buSzPts val="1200"/>
              <a:buFont typeface="Arial" panose="020B0604020202020204" pitchFamily="34" charset="0"/>
              <a:buChar char="•"/>
            </a:pPr>
            <a:r>
              <a:rPr lang="en-US" sz="1200" b="0" i="0" u="none" strike="noStrike" cap="none" dirty="0">
                <a:solidFill>
                  <a:schemeClr val="dk1"/>
                </a:solidFill>
                <a:effectLst/>
                <a:latin typeface="Calibri"/>
                <a:ea typeface="Calibri"/>
                <a:cs typeface="Calibri"/>
                <a:sym typeface="Calibri"/>
              </a:rPr>
              <a:t>In high heat environments the stabilizer is depleted far quicker and the probability of spontaneous combustion due to autocatalytic ignition becomes much higher. </a:t>
            </a:r>
          </a:p>
          <a:p>
            <a:pPr marL="171450" lvl="0" indent="-171450" algn="l" rtl="0">
              <a:spcBef>
                <a:spcPts val="0"/>
              </a:spcBef>
              <a:spcAft>
                <a:spcPts val="0"/>
              </a:spcAft>
              <a:buClr>
                <a:schemeClr val="dk1"/>
              </a:buClr>
              <a:buSzPts val="1200"/>
              <a:buFont typeface="Arial" panose="020B0604020202020204" pitchFamily="34" charset="0"/>
              <a:buChar char="•"/>
            </a:pPr>
            <a:r>
              <a:rPr lang="en-US" sz="1200" b="0" i="0" u="none" strike="noStrike" cap="none" dirty="0">
                <a:solidFill>
                  <a:schemeClr val="dk1"/>
                </a:solidFill>
                <a:effectLst/>
                <a:latin typeface="Calibri"/>
                <a:ea typeface="Calibri"/>
                <a:cs typeface="Calibri"/>
                <a:sym typeface="Calibri"/>
              </a:rPr>
              <a:t>If a T/PCC is unable to provide constant storage conditions below 30°C or provide specific in-service proof and surveillance details, the mission SATO can reduce the accepted shelf life according to IATG 7.10 Para 7.3. </a:t>
            </a:r>
          </a:p>
          <a:p>
            <a:pPr marL="171450" lvl="0" indent="-171450" algn="l" rtl="0">
              <a:spcBef>
                <a:spcPts val="0"/>
              </a:spcBef>
              <a:spcAft>
                <a:spcPts val="0"/>
              </a:spcAft>
              <a:buClr>
                <a:schemeClr val="dk1"/>
              </a:buClr>
              <a:buSzPts val="1200"/>
              <a:buFont typeface="Arial" panose="020B0604020202020204" pitchFamily="34" charset="0"/>
              <a:buChar char="•"/>
            </a:pPr>
            <a:r>
              <a:rPr lang="en-US" sz="1200" b="0" i="0" u="none" strike="noStrike" cap="none" dirty="0">
                <a:solidFill>
                  <a:schemeClr val="dk1"/>
                </a:solidFill>
                <a:effectLst/>
                <a:latin typeface="Calibri"/>
                <a:ea typeface="Calibri"/>
                <a:cs typeface="Calibri"/>
                <a:sym typeface="Calibri"/>
              </a:rPr>
              <a:t>Necessary early replenishment of ammunition is a national responsibility.</a:t>
            </a:r>
            <a:endParaRPr lang="en-IE" sz="1200" b="0" i="0" u="none" strike="noStrike" cap="none" dirty="0">
              <a:solidFill>
                <a:schemeClr val="dk1"/>
              </a:solidFill>
              <a:effectLst/>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endParaRPr sz="1200" dirty="0">
              <a:solidFill>
                <a:schemeClr val="dk1"/>
              </a:solidFill>
              <a:latin typeface="Calibri"/>
              <a:ea typeface="Calibri"/>
              <a:cs typeface="Calibri"/>
              <a:sym typeface="Calibri"/>
            </a:endParaRPr>
          </a:p>
        </p:txBody>
      </p:sp>
      <p:sp>
        <p:nvSpPr>
          <p:cNvPr id="119" name="Google Shape;119;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31</a:t>
            </a:fld>
            <a:endParaRPr/>
          </a:p>
        </p:txBody>
      </p:sp>
    </p:spTree>
    <p:extLst>
      <p:ext uri="{BB962C8B-B14F-4D97-AF65-F5344CB8AC3E}">
        <p14:creationId xmlns:p14="http://schemas.microsoft.com/office/powerpoint/2010/main" val="296520505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 name="Google Shape;118;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dirty="0">
                <a:solidFill>
                  <a:schemeClr val="dk1"/>
                </a:solidFill>
                <a:latin typeface="Calibri"/>
                <a:ea typeface="Calibri"/>
                <a:cs typeface="Calibri"/>
                <a:sym typeface="Calibri"/>
              </a:rPr>
              <a:t>Discuss the impact of chemical stability on explosives and propellants when subjected to poor climatic conditions or when they have aged beyond serviceable life.</a:t>
            </a:r>
          </a:p>
          <a:p>
            <a:pPr marL="171450" lvl="0" indent="-171450">
              <a:buFont typeface="Arial" panose="020B0604020202020204" pitchFamily="34" charset="0"/>
              <a:buChar char="•"/>
            </a:pPr>
            <a:endParaRPr lang="en-GB" sz="1200" b="0"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What the instructor should cover (in addition to slide content)</a:t>
            </a:r>
            <a:endParaRPr lang="en-GB" b="1" u="sng" dirty="0">
              <a:latin typeface="Arial"/>
              <a:ea typeface="Arial"/>
              <a:cs typeface="Arial"/>
              <a:sym typeface="Arial"/>
            </a:endParaRPr>
          </a:p>
          <a:p>
            <a:pPr marL="0" indent="0"/>
            <a:r>
              <a:rPr lang="en-GB" dirty="0"/>
              <a:t>Provide this table as a Hand-out to participants</a:t>
            </a:r>
            <a:endParaRPr lang="en-GB"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lang="en-GB" sz="1200" b="1"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References/further reading</a:t>
            </a:r>
          </a:p>
          <a:p>
            <a:pPr marL="0" lvl="0" indent="0" algn="l" rtl="0">
              <a:spcBef>
                <a:spcPts val="0"/>
              </a:spcBef>
              <a:spcAft>
                <a:spcPts val="0"/>
              </a:spcAft>
              <a:buClr>
                <a:schemeClr val="dk1"/>
              </a:buClr>
              <a:buSzPts val="1200"/>
              <a:buFont typeface="Arial"/>
              <a:buNone/>
            </a:pPr>
            <a:r>
              <a:rPr lang="en-GB" sz="1200" b="1" dirty="0">
                <a:solidFill>
                  <a:schemeClr val="dk1"/>
                </a:solidFill>
                <a:latin typeface="Calibri"/>
                <a:ea typeface="Calibri"/>
                <a:cs typeface="Calibri"/>
                <a:sym typeface="Calibri"/>
              </a:rPr>
              <a:t>IATG 04.20 – Temporary Storage</a:t>
            </a:r>
          </a:p>
          <a:p>
            <a:pPr marL="171450" lvl="0" indent="-171450" algn="l" rtl="0">
              <a:spcBef>
                <a:spcPts val="0"/>
              </a:spcBef>
              <a:spcAft>
                <a:spcPts val="0"/>
              </a:spcAft>
              <a:buClr>
                <a:schemeClr val="dk1"/>
              </a:buClr>
              <a:buSzPts val="1200"/>
              <a:buFont typeface="Arial" panose="020B0604020202020204" pitchFamily="34" charset="0"/>
              <a:buChar char="•"/>
            </a:pPr>
            <a:r>
              <a:rPr lang="en-GB" sz="1200" b="0" i="0" u="none" strike="noStrike" cap="none" dirty="0">
                <a:solidFill>
                  <a:schemeClr val="dk1"/>
                </a:solidFill>
                <a:effectLst/>
                <a:latin typeface="Calibri"/>
                <a:ea typeface="Calibri"/>
                <a:cs typeface="Calibri"/>
                <a:sym typeface="Calibri"/>
              </a:rPr>
              <a:t>Clause 8.1 indicated that ammunition could theoretically reach external surface temperatures of 101</a:t>
            </a:r>
            <a:r>
              <a:rPr lang="en-GB" sz="1200" b="0" i="0" u="none" strike="noStrike" cap="none" baseline="30000" dirty="0">
                <a:solidFill>
                  <a:schemeClr val="dk1"/>
                </a:solidFill>
                <a:effectLst/>
                <a:latin typeface="Calibri"/>
                <a:ea typeface="Calibri"/>
                <a:cs typeface="Calibri"/>
                <a:sym typeface="Calibri"/>
              </a:rPr>
              <a:t>0</a:t>
            </a:r>
            <a:r>
              <a:rPr lang="en-GB" sz="1200" b="0" i="0" u="none" strike="noStrike" cap="none" dirty="0">
                <a:solidFill>
                  <a:schemeClr val="dk1"/>
                </a:solidFill>
                <a:effectLst/>
                <a:latin typeface="Calibri"/>
                <a:ea typeface="Calibri"/>
                <a:cs typeface="Calibri"/>
                <a:sym typeface="Calibri"/>
              </a:rPr>
              <a:t>C in the Middle East, although internal temperatures would be substantially less. </a:t>
            </a:r>
          </a:p>
          <a:p>
            <a:pPr marL="171450" lvl="0" indent="-171450" algn="l" rtl="0">
              <a:spcBef>
                <a:spcPts val="0"/>
              </a:spcBef>
              <a:spcAft>
                <a:spcPts val="0"/>
              </a:spcAft>
              <a:buClr>
                <a:schemeClr val="dk1"/>
              </a:buClr>
              <a:buSzPts val="1200"/>
              <a:buFont typeface="Arial" panose="020B0604020202020204" pitchFamily="34" charset="0"/>
              <a:buChar char="•"/>
            </a:pPr>
            <a:r>
              <a:rPr lang="en-GB" sz="1200" b="0" i="0" u="none" strike="noStrike" cap="none" dirty="0">
                <a:solidFill>
                  <a:schemeClr val="dk1"/>
                </a:solidFill>
                <a:effectLst/>
                <a:latin typeface="Calibri"/>
                <a:ea typeface="Calibri"/>
                <a:cs typeface="Calibri"/>
                <a:sym typeface="Calibri"/>
              </a:rPr>
              <a:t>Propellant degradation and stabiliser depletion is not linear, and the decay rate reduces during the night when the ammunition cools. </a:t>
            </a:r>
          </a:p>
          <a:p>
            <a:pPr marL="171450" lvl="0" indent="-171450" algn="l" rtl="0">
              <a:spcBef>
                <a:spcPts val="0"/>
              </a:spcBef>
              <a:spcAft>
                <a:spcPts val="0"/>
              </a:spcAft>
              <a:buClr>
                <a:schemeClr val="dk1"/>
              </a:buClr>
              <a:buSzPts val="1200"/>
              <a:buFont typeface="Arial" panose="020B0604020202020204" pitchFamily="34" charset="0"/>
              <a:buChar char="•"/>
            </a:pPr>
            <a:r>
              <a:rPr lang="en-GB" sz="1200" b="0" i="0" u="none" strike="noStrike" cap="none" dirty="0">
                <a:solidFill>
                  <a:schemeClr val="dk1"/>
                </a:solidFill>
                <a:effectLst/>
                <a:latin typeface="Calibri"/>
                <a:ea typeface="Calibri"/>
                <a:cs typeface="Calibri"/>
                <a:sym typeface="Calibri"/>
              </a:rPr>
              <a:t>Yet it is clear that field and temporary storage conditions for propellant in these types of temperature extremes would not be a particularly sensible idea. </a:t>
            </a:r>
          </a:p>
          <a:p>
            <a:pPr marL="171450" lvl="0" indent="-171450" algn="l" rtl="0">
              <a:spcBef>
                <a:spcPts val="0"/>
              </a:spcBef>
              <a:spcAft>
                <a:spcPts val="0"/>
              </a:spcAft>
              <a:buClr>
                <a:schemeClr val="dk1"/>
              </a:buClr>
              <a:buSzPts val="1200"/>
              <a:buFont typeface="Arial" panose="020B0604020202020204" pitchFamily="34" charset="0"/>
              <a:buChar char="•"/>
            </a:pPr>
            <a:r>
              <a:rPr lang="en-GB" sz="1200" b="0" i="0" u="none" strike="noStrike" cap="none" dirty="0">
                <a:solidFill>
                  <a:schemeClr val="dk1"/>
                </a:solidFill>
                <a:effectLst/>
                <a:latin typeface="Calibri"/>
                <a:ea typeface="Calibri"/>
                <a:cs typeface="Calibri"/>
                <a:sym typeface="Calibri"/>
              </a:rPr>
              <a:t>If operationally necessary the propellant should be separated from the parent ammunition wherever possible during Temporary Field Storage in such climatic conditions.</a:t>
            </a:r>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panose="020B0604020202020204" pitchFamily="34" charset="0"/>
              <a:buChar char="•"/>
              <a:tabLst/>
              <a:defRPr/>
            </a:pPr>
            <a:r>
              <a:rPr lang="en-GB" sz="1200" b="0" i="0" u="none" strike="noStrike" cap="none" dirty="0">
                <a:solidFill>
                  <a:schemeClr val="dk1"/>
                </a:solidFill>
                <a:effectLst/>
                <a:latin typeface="Calibri"/>
                <a:ea typeface="Calibri"/>
                <a:cs typeface="Calibri"/>
                <a:sym typeface="Calibri"/>
              </a:rPr>
              <a:t>IATG 07.20:2015[E] </a:t>
            </a:r>
            <a:r>
              <a:rPr lang="en-GB" sz="1200" b="0" i="1" u="none" strike="noStrike" cap="none" dirty="0">
                <a:solidFill>
                  <a:schemeClr val="dk1"/>
                </a:solidFill>
                <a:effectLst/>
                <a:latin typeface="Calibri"/>
                <a:ea typeface="Calibri"/>
                <a:cs typeface="Calibri"/>
                <a:sym typeface="Calibri"/>
              </a:rPr>
              <a:t>Surveillance and proof </a:t>
            </a:r>
            <a:r>
              <a:rPr lang="en-GB" sz="1200" b="0" i="0" u="none" strike="noStrike" cap="none" dirty="0">
                <a:solidFill>
                  <a:schemeClr val="dk1"/>
                </a:solidFill>
                <a:effectLst/>
                <a:latin typeface="Calibri"/>
                <a:ea typeface="Calibri"/>
                <a:cs typeface="Calibri"/>
                <a:sym typeface="Calibri"/>
              </a:rPr>
              <a:t>contains further technical information on the degradation of explosives and should be consulted prior to undertaking field or temporary storage of ammunition.</a:t>
            </a:r>
            <a:endParaRPr lang="en-IE" sz="1200" b="0" i="0" u="none" strike="noStrike" cap="none" dirty="0">
              <a:solidFill>
                <a:schemeClr val="dk1"/>
              </a:solidFill>
              <a:effectLst/>
              <a:latin typeface="Calibri"/>
              <a:ea typeface="Calibri"/>
              <a:cs typeface="Calibri"/>
              <a:sym typeface="Calibri"/>
            </a:endParaRPr>
          </a:p>
          <a:p>
            <a:pPr marL="171450" lvl="0" indent="-171450" algn="l" rtl="0">
              <a:spcBef>
                <a:spcPts val="0"/>
              </a:spcBef>
              <a:spcAft>
                <a:spcPts val="0"/>
              </a:spcAft>
              <a:buClr>
                <a:schemeClr val="dk1"/>
              </a:buClr>
              <a:buSzPts val="1200"/>
              <a:buFont typeface="Arial" panose="020B0604020202020204" pitchFamily="34" charset="0"/>
              <a:buChar char="•"/>
            </a:pPr>
            <a:endParaRPr lang="en-IE" sz="1200" b="0" i="0" u="none" strike="noStrike" cap="none" dirty="0">
              <a:solidFill>
                <a:schemeClr val="dk1"/>
              </a:solidFill>
              <a:effectLst/>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endParaRPr sz="1200" dirty="0">
              <a:solidFill>
                <a:schemeClr val="dk1"/>
              </a:solidFill>
              <a:latin typeface="Calibri"/>
              <a:ea typeface="Calibri"/>
              <a:cs typeface="Calibri"/>
              <a:sym typeface="Calibri"/>
            </a:endParaRPr>
          </a:p>
        </p:txBody>
      </p:sp>
      <p:sp>
        <p:nvSpPr>
          <p:cNvPr id="119" name="Google Shape;119;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32</a:t>
            </a:fld>
            <a:endParaRPr/>
          </a:p>
        </p:txBody>
      </p:sp>
    </p:spTree>
    <p:extLst>
      <p:ext uri="{BB962C8B-B14F-4D97-AF65-F5344CB8AC3E}">
        <p14:creationId xmlns:p14="http://schemas.microsoft.com/office/powerpoint/2010/main" val="9403138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p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5" name="Google Shape;125;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1">
                <a:solidFill>
                  <a:schemeClr val="dk1"/>
                </a:solidFill>
                <a:latin typeface="Calibri"/>
                <a:ea typeface="Calibri"/>
                <a:cs typeface="Calibri"/>
                <a:sym typeface="Calibri"/>
              </a:rPr>
              <a:t>Phase 2. Development (</a:t>
            </a:r>
            <a:r>
              <a:rPr lang="en-GB" sz="1200">
                <a:solidFill>
                  <a:schemeClr val="dk1"/>
                </a:solidFill>
                <a:latin typeface="Calibri"/>
                <a:ea typeface="Calibri"/>
                <a:cs typeface="Calibri"/>
                <a:sym typeface="Calibri"/>
              </a:rPr>
              <a:t>Time allocation - 150 min</a:t>
            </a:r>
            <a:r>
              <a:rPr lang="en-GB" sz="1200" b="1">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GB" sz="1200">
                <a:solidFill>
                  <a:schemeClr val="dk1"/>
                </a:solidFill>
                <a:latin typeface="Calibri"/>
                <a:ea typeface="Calibri"/>
                <a:cs typeface="Calibri"/>
                <a:sym typeface="Calibri"/>
              </a:rPr>
              <a:t>Stage 2 (Time allocation 50 mins) – Surveillance and inspection plans</a:t>
            </a:r>
            <a:r>
              <a:rPr lang="en-GB"/>
              <a:t> </a:t>
            </a:r>
            <a:endParaRPr/>
          </a:p>
        </p:txBody>
      </p:sp>
      <p:sp>
        <p:nvSpPr>
          <p:cNvPr id="126" name="Google Shape;126;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 name="Google Shape;131;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dirty="0">
                <a:solidFill>
                  <a:schemeClr val="dk1"/>
                </a:solidFill>
                <a:latin typeface="Calibri"/>
                <a:ea typeface="Calibri"/>
                <a:cs typeface="Calibri"/>
                <a:sym typeface="Calibri"/>
              </a:rPr>
              <a:t>Introduce the participants to the purpose of surveillance and in-service proof of their ammunition and explosive stocks and how this is achieved.</a:t>
            </a:r>
          </a:p>
          <a:p>
            <a:pPr marL="171450" lvl="0" indent="-171450" algn="l" rtl="0">
              <a:spcBef>
                <a:spcPts val="0"/>
              </a:spcBef>
              <a:spcAft>
                <a:spcPts val="0"/>
              </a:spcAft>
              <a:buClr>
                <a:schemeClr val="dk1"/>
              </a:buClr>
              <a:buSzPts val="1200"/>
              <a:buFont typeface="Arial"/>
              <a:buChar char="•"/>
            </a:pPr>
            <a:endParaRPr lang="en-GB" sz="1200" b="0"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What the instructor should cover (in addition to slide content)</a:t>
            </a:r>
            <a:endParaRPr lang="en-GB" b="1" u="sng" dirty="0">
              <a:latin typeface="Arial"/>
              <a:ea typeface="Arial"/>
              <a:cs typeface="Arial"/>
              <a:sym typeface="Arial"/>
            </a:endParaRPr>
          </a:p>
          <a:p>
            <a:pPr marL="0" indent="0"/>
            <a:r>
              <a:rPr lang="en-GB" dirty="0"/>
              <a:t>Ask the participants to give reasons why we must put in place a surveillance plan and what should it involve?</a:t>
            </a:r>
            <a:endParaRPr lang="en-GB" sz="1200" b="0" i="0" u="none" strike="noStrike" cap="none" dirty="0">
              <a:solidFill>
                <a:schemeClr val="dk1"/>
              </a:solidFill>
              <a:effectLst/>
              <a:latin typeface="Calibri"/>
              <a:ea typeface="Calibri"/>
              <a:cs typeface="Calibri"/>
            </a:endParaRPr>
          </a:p>
          <a:p>
            <a:pPr marL="0" indent="0"/>
            <a:r>
              <a:rPr lang="en-GB" dirty="0"/>
              <a:t>Write these answers on the white board</a:t>
            </a:r>
            <a:endParaRPr lang="en-GB" sz="1200" b="0" i="0" u="none" strike="noStrike" cap="none" dirty="0">
              <a:solidFill>
                <a:schemeClr val="dk1"/>
              </a:solidFill>
              <a:effectLst/>
              <a:latin typeface="Calibri"/>
              <a:ea typeface="Calibri"/>
              <a:cs typeface="Calibri"/>
            </a:endParaRPr>
          </a:p>
          <a:p>
            <a:pPr marL="0" indent="0"/>
            <a:endParaRPr lang="en-GB" dirty="0"/>
          </a:p>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References/further reading</a:t>
            </a:r>
          </a:p>
          <a:p>
            <a:pPr marL="0" lvl="0" indent="0" algn="l" rtl="0">
              <a:spcBef>
                <a:spcPts val="0"/>
              </a:spcBef>
              <a:spcAft>
                <a:spcPts val="0"/>
              </a:spcAft>
              <a:buClr>
                <a:schemeClr val="dk1"/>
              </a:buClr>
              <a:buSzPts val="1200"/>
              <a:buFont typeface="Arial"/>
              <a:buNone/>
            </a:pPr>
            <a:r>
              <a:rPr lang="en-GB" sz="1200" b="1" dirty="0">
                <a:solidFill>
                  <a:schemeClr val="dk1"/>
                </a:solidFill>
                <a:latin typeface="Calibri"/>
                <a:ea typeface="Calibri"/>
                <a:cs typeface="Calibri"/>
                <a:sym typeface="Calibri"/>
              </a:rPr>
              <a:t>UN Manual of Ammunition Management</a:t>
            </a:r>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panose="020B0604020202020204" pitchFamily="34" charset="0"/>
              <a:buChar char="•"/>
              <a:tabLst/>
              <a:defRPr/>
            </a:pPr>
            <a:r>
              <a:rPr lang="en-US" sz="1200" b="0" i="0" u="none" strike="noStrike" cap="none" dirty="0">
                <a:solidFill>
                  <a:schemeClr val="dk1"/>
                </a:solidFill>
                <a:effectLst/>
                <a:latin typeface="Calibri"/>
                <a:ea typeface="Calibri"/>
                <a:cs typeface="Calibri"/>
                <a:sym typeface="Calibri"/>
              </a:rPr>
              <a:t>The safety and stability of ammunition in storage can only be established by a comprehensive ‘Ammunition Surveillance’ system that uses a methodology of both physical inspection by trained personnel and chemical analysis. </a:t>
            </a:r>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panose="020B0604020202020204" pitchFamily="34" charset="0"/>
              <a:buChar char="•"/>
              <a:tabLst/>
              <a:defRPr/>
            </a:pPr>
            <a:r>
              <a:rPr lang="en-US" sz="1200" b="0" i="0" u="none" strike="noStrike" cap="none" dirty="0">
                <a:solidFill>
                  <a:schemeClr val="dk1"/>
                </a:solidFill>
                <a:effectLst/>
                <a:latin typeface="Calibri"/>
                <a:ea typeface="Calibri"/>
                <a:cs typeface="Calibri"/>
                <a:sym typeface="Calibri"/>
              </a:rPr>
              <a:t>The surveillance is carried out systematically by evaluating the characteristics and properties the ammunition type possesses and measuring how the ammunition performs throughout its entire life cycle to allow assessment of the safety, reliability and operational effectiveness of the ammunition</a:t>
            </a:r>
            <a:r>
              <a:rPr lang="en-IE" sz="1200" b="0" i="0" u="none" strike="noStrike" cap="none" dirty="0">
                <a:solidFill>
                  <a:schemeClr val="dk1"/>
                </a:solidFill>
                <a:effectLst/>
                <a:latin typeface="Calibri"/>
                <a:ea typeface="Calibri"/>
                <a:cs typeface="Calibri"/>
                <a:sym typeface="Calibri"/>
              </a:rPr>
              <a:t>. </a:t>
            </a:r>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panose="020B0604020202020204" pitchFamily="34" charset="0"/>
              <a:buChar char="•"/>
              <a:tabLst/>
              <a:defRPr/>
            </a:pPr>
            <a:r>
              <a:rPr lang="en-US" sz="1200" b="0" i="0" u="none" strike="noStrike" cap="none" dirty="0">
                <a:solidFill>
                  <a:schemeClr val="dk1"/>
                </a:solidFill>
                <a:effectLst/>
                <a:latin typeface="Calibri"/>
                <a:ea typeface="Calibri"/>
                <a:cs typeface="Calibri"/>
                <a:sym typeface="Calibri"/>
              </a:rPr>
              <a:t>Surveillance and in-service proof can be used to extend the shelf life of ammunition if appropriate.</a:t>
            </a:r>
            <a:endParaRPr lang="en-IE" sz="1200" b="0" i="0" u="none" strike="noStrike" cap="none" dirty="0">
              <a:solidFill>
                <a:schemeClr val="dk1"/>
              </a:solidFill>
              <a:effectLst/>
              <a:latin typeface="Calibri"/>
              <a:ea typeface="Calibri"/>
              <a:cs typeface="Calibri"/>
              <a:sym typeface="Calibri"/>
            </a:endParaRPr>
          </a:p>
          <a:p>
            <a:pPr marL="171450" lvl="0" indent="-171450" algn="l" rtl="0">
              <a:spcBef>
                <a:spcPts val="0"/>
              </a:spcBef>
              <a:spcAft>
                <a:spcPts val="0"/>
              </a:spcAft>
              <a:buClr>
                <a:schemeClr val="dk1"/>
              </a:buClr>
              <a:buSzPts val="1200"/>
              <a:buFont typeface="Arial" panose="020B0604020202020204" pitchFamily="34" charset="0"/>
              <a:buChar char="•"/>
            </a:pPr>
            <a:endParaRPr lang="en-GB" sz="1200" dirty="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endParaRPr sz="1200" dirty="0">
              <a:solidFill>
                <a:schemeClr val="dk1"/>
              </a:solidFill>
              <a:latin typeface="Calibri"/>
              <a:ea typeface="Calibri"/>
              <a:cs typeface="Calibri"/>
              <a:sym typeface="Calibri"/>
            </a:endParaRPr>
          </a:p>
        </p:txBody>
      </p:sp>
      <p:sp>
        <p:nvSpPr>
          <p:cNvPr id="132" name="Google Shape;132;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 name="Google Shape;131;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dirty="0">
                <a:solidFill>
                  <a:schemeClr val="dk1"/>
                </a:solidFill>
                <a:latin typeface="Calibri"/>
                <a:ea typeface="Calibri"/>
                <a:cs typeface="Calibri"/>
                <a:sym typeface="Calibri"/>
              </a:rPr>
              <a:t>Introduce the participants to the purpose of surveillance and in-service proof of their ammunition and explosive stocks and how this is achieved.</a:t>
            </a:r>
          </a:p>
          <a:p>
            <a:pPr marL="171450" lvl="0" indent="-171450" algn="l" rtl="0">
              <a:spcBef>
                <a:spcPts val="0"/>
              </a:spcBef>
              <a:spcAft>
                <a:spcPts val="0"/>
              </a:spcAft>
              <a:buClr>
                <a:schemeClr val="dk1"/>
              </a:buClr>
              <a:buSzPts val="1200"/>
              <a:buFont typeface="Arial"/>
              <a:buChar char="•"/>
            </a:pPr>
            <a:endParaRPr lang="en-GB" sz="1200" b="1"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What the instructor should cover (in addition to slide content)</a:t>
            </a:r>
            <a:endParaRPr lang="en-GB" b="1" u="sng" dirty="0">
              <a:latin typeface="Arial"/>
              <a:ea typeface="Arial"/>
              <a:cs typeface="Arial"/>
              <a:sym typeface="Arial"/>
            </a:endParaRPr>
          </a:p>
          <a:p>
            <a:pPr marL="0" indent="0"/>
            <a:r>
              <a:rPr lang="en-GB" dirty="0"/>
              <a:t>Ask the participants to give reasons why we must put in place a surveillance plan and what should it involve?</a:t>
            </a:r>
            <a:endParaRPr lang="en-US" dirty="0"/>
          </a:p>
          <a:p>
            <a:pPr marL="0" indent="0"/>
            <a:r>
              <a:rPr lang="en-GB" dirty="0"/>
              <a:t>Write these answers on the white board</a:t>
            </a:r>
          </a:p>
          <a:p>
            <a:pPr marL="0" lvl="0" indent="0" algn="l" rtl="0">
              <a:spcBef>
                <a:spcPts val="0"/>
              </a:spcBef>
              <a:spcAft>
                <a:spcPts val="0"/>
              </a:spcAft>
              <a:buNone/>
            </a:pPr>
            <a:endParaRPr lang="en-GB"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References/further reading</a:t>
            </a:r>
          </a:p>
          <a:p>
            <a:pPr marL="0" lvl="0" indent="0" algn="l" rtl="0">
              <a:spcBef>
                <a:spcPts val="0"/>
              </a:spcBef>
              <a:spcAft>
                <a:spcPts val="0"/>
              </a:spcAft>
              <a:buClr>
                <a:schemeClr val="dk1"/>
              </a:buClr>
              <a:buSzPts val="1200"/>
              <a:buFont typeface="Arial"/>
              <a:buNone/>
            </a:pPr>
            <a:r>
              <a:rPr lang="en-GB" sz="1200" b="1" dirty="0">
                <a:solidFill>
                  <a:schemeClr val="dk1"/>
                </a:solidFill>
                <a:latin typeface="Calibri"/>
                <a:ea typeface="Calibri"/>
                <a:cs typeface="Calibri"/>
                <a:sym typeface="Calibri"/>
              </a:rPr>
              <a:t>UN Manual of Ammunition Management</a:t>
            </a:r>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panose="020B0604020202020204" pitchFamily="34" charset="0"/>
              <a:buChar char="•"/>
              <a:tabLst/>
              <a:defRPr/>
            </a:pPr>
            <a:r>
              <a:rPr lang="en-US" sz="1200" b="0" i="0" u="none" strike="noStrike" cap="none" dirty="0">
                <a:solidFill>
                  <a:schemeClr val="dk1"/>
                </a:solidFill>
                <a:effectLst/>
                <a:latin typeface="Calibri"/>
                <a:ea typeface="Calibri"/>
                <a:cs typeface="Calibri"/>
                <a:sym typeface="Calibri"/>
              </a:rPr>
              <a:t>The safety and stability of ammunition in storage can only be established by a comprehensive ‘Ammunition Surveillance’ system that uses a methodology of both physical inspection by trained personnel and chemical analysis. </a:t>
            </a:r>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panose="020B0604020202020204" pitchFamily="34" charset="0"/>
              <a:buChar char="•"/>
              <a:tabLst/>
              <a:defRPr/>
            </a:pPr>
            <a:r>
              <a:rPr lang="en-US" sz="1200" b="0" i="0" u="none" strike="noStrike" cap="none" dirty="0">
                <a:solidFill>
                  <a:schemeClr val="dk1"/>
                </a:solidFill>
                <a:effectLst/>
                <a:latin typeface="Calibri"/>
                <a:ea typeface="Calibri"/>
                <a:cs typeface="Calibri"/>
                <a:sym typeface="Calibri"/>
              </a:rPr>
              <a:t>The surveillance is carried out systematically by evaluating the characteristics and properties the ammunition type possesses and measuring how the ammunition performs throughout its entire life cycle to allow assessment of the safety, reliability and operational effectiveness of the ammunition</a:t>
            </a:r>
            <a:r>
              <a:rPr lang="en-IE" sz="1200" b="0" i="0" u="none" strike="noStrike" cap="none" dirty="0">
                <a:solidFill>
                  <a:schemeClr val="dk1"/>
                </a:solidFill>
                <a:effectLst/>
                <a:latin typeface="Calibri"/>
                <a:ea typeface="Calibri"/>
                <a:cs typeface="Calibri"/>
                <a:sym typeface="Calibri"/>
              </a:rPr>
              <a:t>. </a:t>
            </a:r>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panose="020B0604020202020204" pitchFamily="34" charset="0"/>
              <a:buChar char="•"/>
              <a:tabLst/>
              <a:defRPr/>
            </a:pPr>
            <a:r>
              <a:rPr lang="en-US" sz="1200" b="0" i="0" u="none" strike="noStrike" cap="none" dirty="0">
                <a:solidFill>
                  <a:schemeClr val="dk1"/>
                </a:solidFill>
                <a:effectLst/>
                <a:latin typeface="Calibri"/>
                <a:ea typeface="Calibri"/>
                <a:cs typeface="Calibri"/>
                <a:sym typeface="Calibri"/>
              </a:rPr>
              <a:t>Surveillance and in-service proof can be used to extend the shelf life of ammunition if appropriate.</a:t>
            </a:r>
            <a:endParaRPr lang="en-IE" sz="1200" b="0" i="0" u="none" strike="noStrike" cap="none" dirty="0">
              <a:solidFill>
                <a:schemeClr val="dk1"/>
              </a:solidFill>
              <a:effectLst/>
              <a:latin typeface="Calibri"/>
              <a:ea typeface="Calibri"/>
              <a:cs typeface="Calibri"/>
              <a:sym typeface="Calibri"/>
            </a:endParaRPr>
          </a:p>
          <a:p>
            <a:pPr marL="171450" lvl="0" indent="-171450" algn="l" rtl="0">
              <a:spcBef>
                <a:spcPts val="0"/>
              </a:spcBef>
              <a:spcAft>
                <a:spcPts val="0"/>
              </a:spcAft>
              <a:buClr>
                <a:schemeClr val="dk1"/>
              </a:buClr>
              <a:buSzPts val="1200"/>
              <a:buFont typeface="Arial" panose="020B0604020202020204" pitchFamily="34" charset="0"/>
              <a:buChar char="•"/>
            </a:pPr>
            <a:endParaRPr lang="en-GB" sz="1200" dirty="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endParaRPr sz="1200" dirty="0">
              <a:solidFill>
                <a:schemeClr val="dk1"/>
              </a:solidFill>
              <a:latin typeface="Calibri"/>
              <a:ea typeface="Calibri"/>
              <a:cs typeface="Calibri"/>
              <a:sym typeface="Calibri"/>
            </a:endParaRPr>
          </a:p>
        </p:txBody>
      </p:sp>
      <p:sp>
        <p:nvSpPr>
          <p:cNvPr id="132" name="Google Shape;132;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35</a:t>
            </a:fld>
            <a:endParaRPr/>
          </a:p>
        </p:txBody>
      </p:sp>
    </p:spTree>
    <p:extLst>
      <p:ext uri="{BB962C8B-B14F-4D97-AF65-F5344CB8AC3E}">
        <p14:creationId xmlns:p14="http://schemas.microsoft.com/office/powerpoint/2010/main" val="413108506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 name="Google Shape;131;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dirty="0">
                <a:solidFill>
                  <a:schemeClr val="dk1"/>
                </a:solidFill>
                <a:latin typeface="Calibri"/>
                <a:ea typeface="Calibri"/>
                <a:cs typeface="Calibri"/>
                <a:sym typeface="Calibri"/>
              </a:rPr>
              <a:t>Emphasise the requirements for effective surveillance and in-service proof activities, including the responsibilities of all key personnel involved</a:t>
            </a:r>
          </a:p>
          <a:p>
            <a:pPr marL="171450" lvl="0" indent="-171450" algn="l" rtl="0">
              <a:spcBef>
                <a:spcPts val="0"/>
              </a:spcBef>
              <a:spcAft>
                <a:spcPts val="0"/>
              </a:spcAft>
              <a:buClr>
                <a:schemeClr val="dk1"/>
              </a:buClr>
              <a:buSzPts val="1200"/>
              <a:buFont typeface="Arial"/>
              <a:buChar char="•"/>
            </a:pPr>
            <a:endParaRPr lang="en-GB" sz="1200" b="0"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What the instructor should cover (in addition to slide content)</a:t>
            </a:r>
            <a:endParaRPr lang="en-GB" b="1" u="sng" dirty="0">
              <a:latin typeface="Arial"/>
              <a:ea typeface="Arial"/>
              <a:cs typeface="Arial"/>
              <a:sym typeface="Arial"/>
            </a:endParaRPr>
          </a:p>
          <a:p>
            <a:pPr marL="0" indent="0"/>
            <a:r>
              <a:rPr lang="en-GB" dirty="0"/>
              <a:t>Ask the participants to give reasons why we must put in place a surveillance plan and what should it involve?</a:t>
            </a:r>
            <a:endParaRPr lang="en-US" dirty="0"/>
          </a:p>
          <a:p>
            <a:pPr marL="0" indent="0"/>
            <a:r>
              <a:rPr lang="en-GB" dirty="0"/>
              <a:t>Write these answers on the white board</a:t>
            </a:r>
          </a:p>
          <a:p>
            <a:pPr marL="0" lvl="0" indent="0" algn="l" rtl="0">
              <a:spcBef>
                <a:spcPts val="0"/>
              </a:spcBef>
              <a:spcAft>
                <a:spcPts val="0"/>
              </a:spcAft>
              <a:buNone/>
            </a:pPr>
            <a:endParaRPr lang="en-GB"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References/further reading</a:t>
            </a:r>
          </a:p>
          <a:p>
            <a:pPr marL="0" lvl="0" indent="0" algn="l" rtl="0">
              <a:spcBef>
                <a:spcPts val="0"/>
              </a:spcBef>
              <a:spcAft>
                <a:spcPts val="0"/>
              </a:spcAft>
              <a:buClr>
                <a:schemeClr val="dk1"/>
              </a:buClr>
              <a:buSzPts val="1200"/>
              <a:buFont typeface="Arial"/>
              <a:buNone/>
            </a:pPr>
            <a:r>
              <a:rPr lang="en-GB" sz="1200" b="1" dirty="0">
                <a:solidFill>
                  <a:schemeClr val="dk1"/>
                </a:solidFill>
                <a:latin typeface="Calibri"/>
                <a:ea typeface="Calibri"/>
                <a:cs typeface="Calibri"/>
                <a:sym typeface="Calibri"/>
              </a:rPr>
              <a:t>UN Manual of Ammunition Management</a:t>
            </a:r>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panose="020B0604020202020204" pitchFamily="34" charset="0"/>
              <a:buChar char="•"/>
              <a:tabLst/>
              <a:defRPr/>
            </a:pPr>
            <a:r>
              <a:rPr lang="en-US" sz="1200" b="0" i="0" u="none" strike="noStrike" cap="none" dirty="0">
                <a:solidFill>
                  <a:schemeClr val="dk1"/>
                </a:solidFill>
                <a:effectLst/>
                <a:latin typeface="Calibri"/>
                <a:ea typeface="Calibri"/>
                <a:cs typeface="Calibri"/>
                <a:sym typeface="Calibri"/>
              </a:rPr>
              <a:t>The safety and stability of ammunition in storage can only be established by a comprehensive ‘Ammunition Surveillance’ system that uses a methodology of both physical inspection by trained personnel and chemical analysis. </a:t>
            </a:r>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panose="020B0604020202020204" pitchFamily="34" charset="0"/>
              <a:buChar char="•"/>
              <a:tabLst/>
              <a:defRPr/>
            </a:pPr>
            <a:r>
              <a:rPr lang="en-US" sz="1200" b="0" i="0" u="none" strike="noStrike" cap="none" dirty="0">
                <a:solidFill>
                  <a:schemeClr val="dk1"/>
                </a:solidFill>
                <a:effectLst/>
                <a:latin typeface="Calibri"/>
                <a:ea typeface="Calibri"/>
                <a:cs typeface="Calibri"/>
                <a:sym typeface="Calibri"/>
              </a:rPr>
              <a:t>The surveillance is carried out systematically by evaluating the characteristics and properties the ammunition type possesses and measuring how the ammunition performs throughout its entire life cycle to allow assessment of the safety, reliability and operational effectiveness of the ammunition</a:t>
            </a:r>
            <a:r>
              <a:rPr lang="en-IE" sz="1200" b="0" i="0" u="none" strike="noStrike" cap="none" dirty="0">
                <a:solidFill>
                  <a:schemeClr val="dk1"/>
                </a:solidFill>
                <a:effectLst/>
                <a:latin typeface="Calibri"/>
                <a:ea typeface="Calibri"/>
                <a:cs typeface="Calibri"/>
                <a:sym typeface="Calibri"/>
              </a:rPr>
              <a:t>. </a:t>
            </a:r>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panose="020B0604020202020204" pitchFamily="34" charset="0"/>
              <a:buChar char="•"/>
              <a:tabLst/>
              <a:defRPr/>
            </a:pPr>
            <a:r>
              <a:rPr lang="en-US" sz="1200" b="0" i="0" u="none" strike="noStrike" cap="none" dirty="0">
                <a:solidFill>
                  <a:schemeClr val="dk1"/>
                </a:solidFill>
                <a:effectLst/>
                <a:latin typeface="Calibri"/>
                <a:ea typeface="Calibri"/>
                <a:cs typeface="Calibri"/>
                <a:sym typeface="Calibri"/>
              </a:rPr>
              <a:t>Surveillance and in-service proof can be used to extend the shelf life of ammunition if appropriate.</a:t>
            </a:r>
            <a:endParaRPr lang="en-IE" sz="1200" b="0" i="0" u="none" strike="noStrike" cap="none" dirty="0">
              <a:solidFill>
                <a:schemeClr val="dk1"/>
              </a:solidFill>
              <a:effectLst/>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endParaRPr sz="1200" dirty="0">
              <a:solidFill>
                <a:schemeClr val="dk1"/>
              </a:solidFill>
              <a:latin typeface="Calibri"/>
              <a:ea typeface="Calibri"/>
              <a:cs typeface="Calibri"/>
              <a:sym typeface="Calibri"/>
            </a:endParaRPr>
          </a:p>
        </p:txBody>
      </p:sp>
      <p:sp>
        <p:nvSpPr>
          <p:cNvPr id="132" name="Google Shape;132;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36</a:t>
            </a:fld>
            <a:endParaRPr/>
          </a:p>
        </p:txBody>
      </p:sp>
    </p:spTree>
    <p:extLst>
      <p:ext uri="{BB962C8B-B14F-4D97-AF65-F5344CB8AC3E}">
        <p14:creationId xmlns:p14="http://schemas.microsoft.com/office/powerpoint/2010/main" val="347590952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 name="Google Shape;131;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dirty="0">
                <a:solidFill>
                  <a:schemeClr val="dk1"/>
                </a:solidFill>
                <a:latin typeface="Calibri"/>
                <a:ea typeface="Calibri"/>
                <a:cs typeface="Calibri"/>
                <a:sym typeface="Calibri"/>
              </a:rPr>
              <a:t>Emphasise the requirements for effective surveillance and in-service proof activities, including the responsibilities of all key personnel involved</a:t>
            </a:r>
          </a:p>
          <a:p>
            <a:pPr marL="171450" lvl="0" indent="-171450" algn="l" rtl="0">
              <a:spcBef>
                <a:spcPts val="0"/>
              </a:spcBef>
              <a:spcAft>
                <a:spcPts val="0"/>
              </a:spcAft>
              <a:buClr>
                <a:schemeClr val="dk1"/>
              </a:buClr>
              <a:buSzPts val="1200"/>
              <a:buFont typeface="Arial"/>
              <a:buChar char="•"/>
            </a:pPr>
            <a:endParaRPr lang="en-GB" sz="1200" b="0"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What the instructor should cover (in addition to slide content)</a:t>
            </a:r>
            <a:endParaRPr lang="en-GB" b="1" u="sng" dirty="0">
              <a:latin typeface="Arial"/>
              <a:ea typeface="Arial"/>
              <a:cs typeface="Arial"/>
              <a:sym typeface="Arial"/>
            </a:endParaRPr>
          </a:p>
          <a:p>
            <a:pPr marL="0" indent="0"/>
            <a:r>
              <a:rPr lang="en-GB" dirty="0"/>
              <a:t>Ask the participants to give reasons why we must put in place a surveillance plan and what should it involve?</a:t>
            </a:r>
            <a:endParaRPr lang="en-US" dirty="0"/>
          </a:p>
          <a:p>
            <a:pPr marL="0" indent="0"/>
            <a:r>
              <a:rPr lang="en-GB" dirty="0"/>
              <a:t>Write these answers on the white board</a:t>
            </a:r>
          </a:p>
          <a:p>
            <a:pPr marL="0" lvl="0" indent="0" algn="l" rtl="0">
              <a:spcBef>
                <a:spcPts val="0"/>
              </a:spcBef>
              <a:spcAft>
                <a:spcPts val="0"/>
              </a:spcAft>
              <a:buNone/>
            </a:pPr>
            <a:endParaRPr lang="en-GB"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References/further reading</a:t>
            </a:r>
          </a:p>
          <a:p>
            <a:pPr marL="0" lvl="0" indent="0" algn="l" rtl="0">
              <a:spcBef>
                <a:spcPts val="0"/>
              </a:spcBef>
              <a:spcAft>
                <a:spcPts val="0"/>
              </a:spcAft>
              <a:buClr>
                <a:schemeClr val="dk1"/>
              </a:buClr>
              <a:buSzPts val="1200"/>
              <a:buFont typeface="Arial"/>
              <a:buNone/>
            </a:pPr>
            <a:r>
              <a:rPr lang="en-GB" sz="1200" b="1" dirty="0">
                <a:solidFill>
                  <a:schemeClr val="dk1"/>
                </a:solidFill>
                <a:latin typeface="Calibri"/>
                <a:ea typeface="Calibri"/>
                <a:cs typeface="Calibri"/>
                <a:sym typeface="Calibri"/>
              </a:rPr>
              <a:t>UN Manual of Ammunition Management</a:t>
            </a:r>
          </a:p>
          <a:p>
            <a:pPr marL="171450" lvl="0" indent="-171450" algn="l" rtl="0">
              <a:spcBef>
                <a:spcPts val="0"/>
              </a:spcBef>
              <a:spcAft>
                <a:spcPts val="0"/>
              </a:spcAft>
              <a:buClr>
                <a:schemeClr val="dk1"/>
              </a:buClr>
              <a:buSzPts val="1200"/>
              <a:buFont typeface="Arial" panose="020B0604020202020204" pitchFamily="34" charset="0"/>
              <a:buChar char="•"/>
            </a:pPr>
            <a:r>
              <a:rPr lang="en-US" sz="1200" dirty="0">
                <a:effectLst/>
                <a:latin typeface="Times New Roman" panose="02020603050405020304" pitchFamily="18" charset="0"/>
                <a:ea typeface="Times New Roman" panose="02020603050405020304" pitchFamily="18" charset="0"/>
              </a:rPr>
              <a:t>An effective system of surveillance and in-service proof requires an integrated range of capabilities and mechanisms to ensure overall system efficiency and effectiveness.  </a:t>
            </a:r>
          </a:p>
          <a:p>
            <a:pPr marL="171450" lvl="0" indent="-171450" algn="l" rtl="0">
              <a:spcBef>
                <a:spcPts val="0"/>
              </a:spcBef>
              <a:spcAft>
                <a:spcPts val="0"/>
              </a:spcAft>
              <a:buClr>
                <a:schemeClr val="dk1"/>
              </a:buClr>
              <a:buSzPts val="1200"/>
              <a:buFont typeface="Arial" panose="020B0604020202020204" pitchFamily="34" charset="0"/>
              <a:buChar char="•"/>
            </a:pPr>
            <a:r>
              <a:rPr lang="en-US" sz="1200" dirty="0">
                <a:effectLst/>
                <a:latin typeface="Times New Roman" panose="02020603050405020304" pitchFamily="18" charset="0"/>
                <a:ea typeface="Times New Roman" panose="02020603050405020304" pitchFamily="18" charset="0"/>
              </a:rPr>
              <a:t>These are:</a:t>
            </a:r>
            <a:endParaRPr lang="en-IE" sz="1200" dirty="0">
              <a:effectLst/>
              <a:latin typeface="Times New Roman" panose="02020603050405020304" pitchFamily="18" charset="0"/>
              <a:ea typeface="Times New Roman" panose="02020603050405020304" pitchFamily="18" charset="0"/>
            </a:endParaRPr>
          </a:p>
          <a:p>
            <a:pPr marL="628650" lvl="1" indent="-171450" algn="l" rtl="0">
              <a:spcBef>
                <a:spcPts val="0"/>
              </a:spcBef>
              <a:spcAft>
                <a:spcPts val="0"/>
              </a:spcAft>
              <a:buClr>
                <a:schemeClr val="dk1"/>
              </a:buClr>
              <a:buSzPts val="1200"/>
              <a:buFont typeface="Arial" panose="020B0604020202020204" pitchFamily="34" charset="0"/>
              <a:buChar char="•"/>
            </a:pPr>
            <a:r>
              <a:rPr lang="en-US" sz="1200" dirty="0">
                <a:effectLst/>
                <a:latin typeface="Times New Roman" panose="02020603050405020304" pitchFamily="18" charset="0"/>
                <a:ea typeface="Times New Roman" panose="02020603050405020304" pitchFamily="18" charset="0"/>
              </a:rPr>
              <a:t>An effective ammunition management plan;</a:t>
            </a:r>
            <a:endParaRPr lang="en-IE" sz="1200" dirty="0">
              <a:effectLst/>
              <a:latin typeface="Times New Roman" panose="02020603050405020304" pitchFamily="18" charset="0"/>
              <a:ea typeface="Times New Roman" panose="02020603050405020304" pitchFamily="18" charset="0"/>
            </a:endParaRPr>
          </a:p>
          <a:p>
            <a:pPr marL="628650" lvl="1" indent="-171450" algn="l" rtl="0">
              <a:spcBef>
                <a:spcPts val="0"/>
              </a:spcBef>
              <a:spcAft>
                <a:spcPts val="0"/>
              </a:spcAft>
              <a:buClr>
                <a:schemeClr val="dk1"/>
              </a:buClr>
              <a:buSzPts val="1200"/>
              <a:buFont typeface="Arial" panose="020B0604020202020204" pitchFamily="34" charset="0"/>
              <a:buChar char="•"/>
            </a:pPr>
            <a:r>
              <a:rPr lang="en-US" sz="1200" dirty="0">
                <a:effectLst/>
                <a:latin typeface="Times New Roman" panose="02020603050405020304" pitchFamily="18" charset="0"/>
                <a:ea typeface="Times New Roman" panose="02020603050405020304" pitchFamily="18" charset="0"/>
              </a:rPr>
              <a:t>A trained and experienced technical staff;</a:t>
            </a:r>
            <a:endParaRPr lang="en-IE" sz="1200" dirty="0">
              <a:effectLst/>
              <a:latin typeface="Times New Roman" panose="02020603050405020304" pitchFamily="18" charset="0"/>
              <a:ea typeface="Times New Roman" panose="02020603050405020304" pitchFamily="18" charset="0"/>
            </a:endParaRPr>
          </a:p>
          <a:p>
            <a:pPr marL="628650" lvl="1" indent="-171450" algn="l" rtl="0">
              <a:spcBef>
                <a:spcPts val="0"/>
              </a:spcBef>
              <a:spcAft>
                <a:spcPts val="0"/>
              </a:spcAft>
              <a:buClr>
                <a:schemeClr val="dk1"/>
              </a:buClr>
              <a:buSzPts val="1200"/>
              <a:buFont typeface="Arial" panose="020B0604020202020204" pitchFamily="34" charset="0"/>
              <a:buChar char="•"/>
            </a:pPr>
            <a:r>
              <a:rPr lang="en-US" sz="1200" dirty="0">
                <a:effectLst/>
                <a:latin typeface="Times New Roman" panose="02020603050405020304" pitchFamily="18" charset="0"/>
                <a:ea typeface="Times New Roman" panose="02020603050405020304" pitchFamily="18" charset="0"/>
              </a:rPr>
              <a:t>A capable explosives laboratory;</a:t>
            </a:r>
            <a:endParaRPr lang="en-IE" sz="1200" dirty="0">
              <a:effectLst/>
              <a:latin typeface="Times New Roman" panose="02020603050405020304" pitchFamily="18" charset="0"/>
              <a:ea typeface="Times New Roman" panose="02020603050405020304" pitchFamily="18" charset="0"/>
            </a:endParaRPr>
          </a:p>
          <a:p>
            <a:pPr marL="628650" lvl="1" indent="-171450" algn="l" rtl="0">
              <a:spcBef>
                <a:spcPts val="0"/>
              </a:spcBef>
              <a:spcAft>
                <a:spcPts val="0"/>
              </a:spcAft>
              <a:buClr>
                <a:schemeClr val="dk1"/>
              </a:buClr>
              <a:buSzPts val="1200"/>
              <a:buFont typeface="Arial" panose="020B0604020202020204" pitchFamily="34" charset="0"/>
              <a:buChar char="•"/>
            </a:pPr>
            <a:r>
              <a:rPr lang="en-US" sz="1200" dirty="0">
                <a:effectLst/>
                <a:latin typeface="Times New Roman" panose="02020603050405020304" pitchFamily="18" charset="0"/>
                <a:ea typeface="Times New Roman" panose="02020603050405020304" pitchFamily="18" charset="0"/>
              </a:rPr>
              <a:t>An effective sampling mechanism; and</a:t>
            </a:r>
            <a:endParaRPr lang="en-IE" sz="1200" dirty="0">
              <a:effectLst/>
              <a:latin typeface="Times New Roman" panose="02020603050405020304" pitchFamily="18" charset="0"/>
              <a:ea typeface="Times New Roman" panose="02020603050405020304" pitchFamily="18" charset="0"/>
            </a:endParaRPr>
          </a:p>
          <a:p>
            <a:pPr marL="628650" lvl="1" indent="-171450" algn="l" rtl="0">
              <a:spcBef>
                <a:spcPts val="0"/>
              </a:spcBef>
              <a:spcAft>
                <a:spcPts val="0"/>
              </a:spcAft>
              <a:buClr>
                <a:schemeClr val="dk1"/>
              </a:buClr>
              <a:buSzPts val="1200"/>
              <a:buFont typeface="Arial" panose="020B0604020202020204" pitchFamily="34" charset="0"/>
              <a:buChar char="•"/>
            </a:pPr>
            <a:r>
              <a:rPr lang="en-US" sz="1200" dirty="0">
                <a:effectLst/>
                <a:latin typeface="Times New Roman" panose="02020603050405020304" pitchFamily="18" charset="0"/>
                <a:ea typeface="Times New Roman" panose="02020603050405020304" pitchFamily="18" charset="0"/>
              </a:rPr>
              <a:t>An efficient ammunition accounting system.</a:t>
            </a:r>
            <a:endParaRPr lang="en-IE" sz="1200" dirty="0">
              <a:effectLst/>
              <a:latin typeface="Times New Roman" panose="02020603050405020304" pitchFamily="18" charset="0"/>
              <a:ea typeface="Times New Roman" panose="02020603050405020304" pitchFamily="18" charset="0"/>
            </a:endParaRPr>
          </a:p>
          <a:p>
            <a:pPr marL="171450" lvl="0" indent="-171450" algn="l" rtl="0">
              <a:spcBef>
                <a:spcPts val="0"/>
              </a:spcBef>
              <a:spcAft>
                <a:spcPts val="0"/>
              </a:spcAft>
              <a:buClr>
                <a:schemeClr val="dk1"/>
              </a:buClr>
              <a:buSzPts val="1200"/>
              <a:buFont typeface="Arial" panose="020B0604020202020204" pitchFamily="34" charset="0"/>
              <a:buChar char="•"/>
            </a:pPr>
            <a:r>
              <a:rPr lang="en-US" sz="1200" dirty="0">
                <a:effectLst/>
                <a:latin typeface="Times New Roman" panose="02020603050405020304" pitchFamily="18" charset="0"/>
                <a:ea typeface="Times New Roman" panose="02020603050405020304" pitchFamily="18" charset="0"/>
              </a:rPr>
              <a:t>An explosives laboratory and the ability to conduct sample tests are not available in-mission, the T/PCCs shall conduct these tests, preferably on ammunition from the same batch and stored in similar conditions, in their home countries and provide certificates of balance of shelf life for the deployed ammunition. </a:t>
            </a:r>
          </a:p>
          <a:p>
            <a:pPr marL="171450" lvl="0" indent="-171450" algn="l" rtl="0">
              <a:spcBef>
                <a:spcPts val="0"/>
              </a:spcBef>
              <a:spcAft>
                <a:spcPts val="0"/>
              </a:spcAft>
              <a:buClr>
                <a:schemeClr val="dk1"/>
              </a:buClr>
              <a:buSzPts val="1200"/>
              <a:buFont typeface="Arial" panose="020B0604020202020204" pitchFamily="34" charset="0"/>
              <a:buChar char="•"/>
            </a:pPr>
            <a:r>
              <a:rPr lang="en-US" sz="1200" dirty="0">
                <a:effectLst/>
                <a:latin typeface="Times New Roman" panose="02020603050405020304" pitchFamily="18" charset="0"/>
                <a:ea typeface="Times New Roman" panose="02020603050405020304" pitchFamily="18" charset="0"/>
              </a:rPr>
              <a:t>Based on the results of the surveillance and in-service proof, decisions may be taken on the extension of the in- service life of an ammunition, or the need for its destruction. T</a:t>
            </a:r>
          </a:p>
          <a:p>
            <a:pPr marL="171450" lvl="0" indent="-171450" algn="l" rtl="0">
              <a:spcBef>
                <a:spcPts val="0"/>
              </a:spcBef>
              <a:spcAft>
                <a:spcPts val="0"/>
              </a:spcAft>
              <a:buClr>
                <a:schemeClr val="dk1"/>
              </a:buClr>
              <a:buSzPts val="1200"/>
              <a:buFont typeface="Arial" panose="020B0604020202020204" pitchFamily="34" charset="0"/>
              <a:buChar char="•"/>
            </a:pPr>
            <a:r>
              <a:rPr lang="en-US" sz="1200" dirty="0">
                <a:effectLst/>
                <a:latin typeface="Times New Roman" panose="02020603050405020304" pitchFamily="18" charset="0"/>
                <a:ea typeface="Times New Roman" panose="02020603050405020304" pitchFamily="18" charset="0"/>
              </a:rPr>
              <a:t>o simplify and reduce these difficult procedures as much as possible, no ammunition will be accepted for deployment which has crossed its ½ of the original shelf life as described under 3.5.2. </a:t>
            </a:r>
          </a:p>
          <a:p>
            <a:pPr marL="171450" lvl="0" indent="-171450" algn="l" rtl="0">
              <a:spcBef>
                <a:spcPts val="0"/>
              </a:spcBef>
              <a:spcAft>
                <a:spcPts val="0"/>
              </a:spcAft>
              <a:buClr>
                <a:schemeClr val="dk1"/>
              </a:buClr>
              <a:buSzPts val="1200"/>
              <a:buFont typeface="Arial" panose="020B0604020202020204" pitchFamily="34" charset="0"/>
              <a:buChar char="•"/>
            </a:pPr>
            <a:r>
              <a:rPr lang="en-US" sz="1200" dirty="0">
                <a:effectLst/>
                <a:latin typeface="Times New Roman" panose="02020603050405020304" pitchFamily="18" charset="0"/>
                <a:ea typeface="Times New Roman" panose="02020603050405020304" pitchFamily="18" charset="0"/>
              </a:rPr>
              <a:t>This can only be waivered by the Head of Mission, based on the WAAB recommendation.</a:t>
            </a:r>
            <a:endParaRPr lang="en-IE" sz="1200" dirty="0">
              <a:effectLst/>
              <a:latin typeface="Times New Roman" panose="02020603050405020304" pitchFamily="18" charset="0"/>
              <a:ea typeface="Times New Roman" panose="02020603050405020304" pitchFamily="18" charset="0"/>
            </a:endParaRPr>
          </a:p>
          <a:p>
            <a:pPr marL="171450" lvl="0" indent="-171450" algn="l" rtl="0">
              <a:spcBef>
                <a:spcPts val="0"/>
              </a:spcBef>
              <a:spcAft>
                <a:spcPts val="0"/>
              </a:spcAft>
              <a:buClr>
                <a:schemeClr val="dk1"/>
              </a:buClr>
              <a:buSzPts val="1200"/>
              <a:buFont typeface="Arial"/>
              <a:buChar char="•"/>
            </a:pPr>
            <a:endParaRPr sz="1200" dirty="0">
              <a:solidFill>
                <a:schemeClr val="dk1"/>
              </a:solidFill>
              <a:latin typeface="Calibri"/>
              <a:ea typeface="Calibri"/>
              <a:cs typeface="Calibri"/>
              <a:sym typeface="Calibri"/>
            </a:endParaRPr>
          </a:p>
        </p:txBody>
      </p:sp>
      <p:sp>
        <p:nvSpPr>
          <p:cNvPr id="132" name="Google Shape;132;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37</a:t>
            </a:fld>
            <a:endParaRPr/>
          </a:p>
        </p:txBody>
      </p:sp>
    </p:spTree>
    <p:extLst>
      <p:ext uri="{BB962C8B-B14F-4D97-AF65-F5344CB8AC3E}">
        <p14:creationId xmlns:p14="http://schemas.microsoft.com/office/powerpoint/2010/main" val="213174966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 name="Google Shape;131;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lgn="l" rtl="0">
              <a:spcBef>
                <a:spcPts val="0"/>
              </a:spcBef>
              <a:spcAft>
                <a:spcPts val="0"/>
              </a:spcAft>
              <a:buClr>
                <a:schemeClr val="dk1"/>
              </a:buClr>
              <a:buSzPts val="1200"/>
              <a:buFont typeface="Arial"/>
              <a:buChar char="•"/>
            </a:pPr>
            <a:r>
              <a:rPr lang="en-GB" sz="1200" b="1" dirty="0">
                <a:solidFill>
                  <a:schemeClr val="dk1"/>
                </a:solidFill>
                <a:latin typeface="Calibri"/>
                <a:ea typeface="Calibri"/>
                <a:cs typeface="Calibri"/>
                <a:sym typeface="Calibri"/>
              </a:rPr>
              <a:t>Emphasise the requirements for effective surveillance and in-service proof activities, including the responsibilities of all key personnel involved</a:t>
            </a:r>
          </a:p>
          <a:p>
            <a:pPr marL="171450" lvl="0" indent="-171450" algn="l" rtl="0">
              <a:spcBef>
                <a:spcPts val="0"/>
              </a:spcBef>
              <a:spcAft>
                <a:spcPts val="0"/>
              </a:spcAft>
              <a:buClr>
                <a:schemeClr val="dk1"/>
              </a:buClr>
              <a:buSzPts val="1200"/>
              <a:buFont typeface="Arial"/>
              <a:buChar char="•"/>
            </a:pPr>
            <a:endParaRPr lang="en-GB" sz="1200" b="0"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What the instructor should cover (in addition to slide content)</a:t>
            </a:r>
            <a:endParaRPr lang="en-GB" b="1" u="sng" dirty="0">
              <a:latin typeface="Arial"/>
              <a:ea typeface="Arial"/>
              <a:cs typeface="Arial"/>
              <a:sym typeface="Arial"/>
            </a:endParaRPr>
          </a:p>
          <a:p>
            <a:pPr marL="0" indent="0"/>
            <a:r>
              <a:rPr lang="en-GB" dirty="0"/>
              <a:t>Before showing this slide, ask the participants what the duties of a Contingent ATO are?</a:t>
            </a:r>
            <a:endParaRPr lang="en-GB" sz="1200" b="0" i="0" u="none" strike="noStrike" cap="none" dirty="0">
              <a:solidFill>
                <a:schemeClr val="dk1"/>
              </a:solidFill>
              <a:effectLst/>
              <a:latin typeface="Calibri"/>
              <a:ea typeface="Calibri"/>
              <a:cs typeface="Calibri"/>
              <a:sym typeface="Calibri"/>
            </a:endParaRPr>
          </a:p>
          <a:p>
            <a:pPr marL="0" indent="0"/>
            <a:r>
              <a:rPr lang="en-GB" dirty="0"/>
              <a:t>Write these on a white board</a:t>
            </a:r>
            <a:endParaRPr lang="en-GB" sz="1200" b="0" i="0" u="none" strike="noStrike" cap="none" dirty="0">
              <a:solidFill>
                <a:schemeClr val="dk1"/>
              </a:solidFill>
              <a:effectLst/>
              <a:latin typeface="Calibri"/>
              <a:ea typeface="Calibri"/>
              <a:cs typeface="Calibri"/>
            </a:endParaRPr>
          </a:p>
          <a:p>
            <a:pPr marL="0" indent="0"/>
            <a:endParaRPr lang="en-GB" dirty="0"/>
          </a:p>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References/further reading</a:t>
            </a: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GB" sz="1200" b="1" dirty="0">
                <a:solidFill>
                  <a:schemeClr val="dk1"/>
                </a:solidFill>
                <a:latin typeface="Calibri"/>
                <a:ea typeface="Calibri"/>
                <a:cs typeface="Calibri"/>
                <a:sym typeface="Calibri"/>
              </a:rPr>
              <a:t>UN Manual of Ammunition Management </a:t>
            </a: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200" b="0" i="0" u="none" strike="noStrike" cap="none" dirty="0">
                <a:solidFill>
                  <a:schemeClr val="dk1"/>
                </a:solidFill>
                <a:effectLst/>
                <a:latin typeface="Calibri"/>
                <a:ea typeface="Calibri"/>
                <a:cs typeface="Calibri"/>
                <a:sym typeface="Calibri"/>
              </a:rPr>
              <a:t>The contingent ammunition technical officer or a technical expert should be responsible for:</a:t>
            </a:r>
            <a:endParaRPr lang="en-GB" sz="1200" b="1" dirty="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panose="020B0604020202020204" pitchFamily="34" charset="0"/>
              <a:buChar char="•"/>
            </a:pPr>
            <a:r>
              <a:rPr lang="en-US" sz="1200" b="0" i="0" u="none" strike="noStrike" cap="none" dirty="0">
                <a:solidFill>
                  <a:schemeClr val="dk1"/>
                </a:solidFill>
                <a:effectLst/>
                <a:latin typeface="Calibri"/>
                <a:ea typeface="Calibri"/>
                <a:cs typeface="Calibri"/>
                <a:sym typeface="Calibri"/>
              </a:rPr>
              <a:t>The development and promulgation of an in-service proof and surveillance plan for each ammunition type in the national inventory;</a:t>
            </a:r>
            <a:endParaRPr lang="en-IE" sz="1200" b="0" i="0" u="none" strike="noStrike" cap="none" dirty="0">
              <a:solidFill>
                <a:schemeClr val="dk1"/>
              </a:solidFill>
              <a:effectLst/>
              <a:latin typeface="Calibri"/>
              <a:ea typeface="Calibri"/>
              <a:cs typeface="Calibri"/>
              <a:sym typeface="Calibri"/>
            </a:endParaRPr>
          </a:p>
          <a:p>
            <a:pPr marL="171450" lvl="0" indent="-171450" algn="l" rtl="0">
              <a:spcBef>
                <a:spcPts val="0"/>
              </a:spcBef>
              <a:spcAft>
                <a:spcPts val="0"/>
              </a:spcAft>
              <a:buClr>
                <a:schemeClr val="dk1"/>
              </a:buClr>
              <a:buSzPts val="1200"/>
              <a:buFont typeface="Arial" panose="020B0604020202020204" pitchFamily="34" charset="0"/>
              <a:buChar char="•"/>
            </a:pPr>
            <a:r>
              <a:rPr lang="en-US" sz="1200" b="0" i="0" u="none" strike="noStrike" cap="none" dirty="0">
                <a:solidFill>
                  <a:schemeClr val="dk1"/>
                </a:solidFill>
                <a:effectLst/>
                <a:latin typeface="Calibri"/>
                <a:ea typeface="Calibri"/>
                <a:cs typeface="Calibri"/>
                <a:sym typeface="Calibri"/>
              </a:rPr>
              <a:t>Ensuring that the plan is carried out;</a:t>
            </a:r>
            <a:endParaRPr lang="en-IE" sz="1200" b="0" i="0" u="none" strike="noStrike" cap="none" dirty="0">
              <a:solidFill>
                <a:schemeClr val="dk1"/>
              </a:solidFill>
              <a:effectLst/>
              <a:latin typeface="Calibri"/>
              <a:ea typeface="Calibri"/>
              <a:cs typeface="Calibri"/>
              <a:sym typeface="Calibri"/>
            </a:endParaRPr>
          </a:p>
          <a:p>
            <a:pPr marL="171450" lvl="0" indent="-171450" algn="l" rtl="0">
              <a:spcBef>
                <a:spcPts val="0"/>
              </a:spcBef>
              <a:spcAft>
                <a:spcPts val="0"/>
              </a:spcAft>
              <a:buClr>
                <a:schemeClr val="dk1"/>
              </a:buClr>
              <a:buSzPts val="1200"/>
              <a:buFont typeface="Arial" panose="020B0604020202020204" pitchFamily="34" charset="0"/>
              <a:buChar char="•"/>
            </a:pPr>
            <a:r>
              <a:rPr lang="en-US" sz="1200" b="0" i="0" u="none" strike="noStrike" cap="none" dirty="0">
                <a:solidFill>
                  <a:schemeClr val="dk1"/>
                </a:solidFill>
                <a:effectLst/>
                <a:latin typeface="Calibri"/>
                <a:ea typeface="Calibri"/>
                <a:cs typeface="Calibri"/>
                <a:sym typeface="Calibri"/>
              </a:rPr>
              <a:t>Coordination with their respective national authorities on the requirement of tests, provision of certificates and delivery of ammunition that has NOT crossed ½ of its original shelf life.</a:t>
            </a:r>
            <a:endParaRPr lang="en-IE" sz="1200" b="0" i="0" u="none" strike="noStrike" cap="none" dirty="0">
              <a:solidFill>
                <a:schemeClr val="dk1"/>
              </a:solidFill>
              <a:effectLst/>
              <a:latin typeface="Calibri"/>
              <a:ea typeface="Calibri"/>
              <a:cs typeface="Calibri"/>
              <a:sym typeface="Calibri"/>
            </a:endParaRPr>
          </a:p>
          <a:p>
            <a:pPr marL="171450" lvl="0" indent="-171450" algn="l" rtl="0">
              <a:spcBef>
                <a:spcPts val="0"/>
              </a:spcBef>
              <a:spcAft>
                <a:spcPts val="0"/>
              </a:spcAft>
              <a:buClr>
                <a:schemeClr val="dk1"/>
              </a:buClr>
              <a:buSzPts val="1200"/>
              <a:buFont typeface="Arial" panose="020B0604020202020204" pitchFamily="34" charset="0"/>
              <a:buChar char="•"/>
            </a:pPr>
            <a:r>
              <a:rPr lang="en-US" sz="1200" b="0" i="0" u="none" strike="noStrike" cap="none" dirty="0">
                <a:solidFill>
                  <a:schemeClr val="dk1"/>
                </a:solidFill>
                <a:effectLst/>
                <a:latin typeface="Calibri"/>
                <a:ea typeface="Calibri"/>
                <a:cs typeface="Calibri"/>
                <a:sym typeface="Calibri"/>
              </a:rPr>
              <a:t>Ensuring that ammunition is allocated the appropriate condition code;</a:t>
            </a:r>
            <a:endParaRPr lang="en-IE" sz="1200" b="0" i="0" u="none" strike="noStrike" cap="none" dirty="0">
              <a:solidFill>
                <a:schemeClr val="dk1"/>
              </a:solidFill>
              <a:effectLst/>
              <a:latin typeface="Calibri"/>
              <a:ea typeface="Calibri"/>
              <a:cs typeface="Calibri"/>
              <a:sym typeface="Calibri"/>
            </a:endParaRPr>
          </a:p>
          <a:p>
            <a:pPr marL="171450" lvl="0" indent="-171450" algn="l" rtl="0">
              <a:spcBef>
                <a:spcPts val="0"/>
              </a:spcBef>
              <a:spcAft>
                <a:spcPts val="0"/>
              </a:spcAft>
              <a:buClr>
                <a:schemeClr val="dk1"/>
              </a:buClr>
              <a:buSzPts val="1200"/>
              <a:buFont typeface="Arial" panose="020B0604020202020204" pitchFamily="34" charset="0"/>
              <a:buChar char="•"/>
            </a:pPr>
            <a:r>
              <a:rPr lang="en-US" sz="1200" b="0" i="0" u="none" strike="noStrike" cap="none" dirty="0">
                <a:solidFill>
                  <a:schemeClr val="dk1"/>
                </a:solidFill>
                <a:effectLst/>
                <a:latin typeface="Calibri"/>
                <a:ea typeface="Calibri"/>
                <a:cs typeface="Calibri"/>
                <a:sym typeface="Calibri"/>
              </a:rPr>
              <a:t>Rapid identification of stocks that are unsafe to either use or store; and,</a:t>
            </a:r>
            <a:endParaRPr lang="en-IE" sz="1200" b="0" i="0" u="none" strike="noStrike" cap="none" dirty="0">
              <a:solidFill>
                <a:schemeClr val="dk1"/>
              </a:solidFill>
              <a:effectLst/>
              <a:latin typeface="Calibri"/>
              <a:ea typeface="Calibri"/>
              <a:cs typeface="Calibri"/>
              <a:sym typeface="Calibri"/>
            </a:endParaRPr>
          </a:p>
          <a:p>
            <a:pPr marL="171450" lvl="0" indent="-171450" algn="l" rtl="0">
              <a:spcBef>
                <a:spcPts val="0"/>
              </a:spcBef>
              <a:spcAft>
                <a:spcPts val="0"/>
              </a:spcAft>
              <a:buClr>
                <a:schemeClr val="dk1"/>
              </a:buClr>
              <a:buSzPts val="1200"/>
              <a:buFont typeface="Arial" panose="020B0604020202020204" pitchFamily="34" charset="0"/>
              <a:buChar char="•"/>
            </a:pPr>
            <a:r>
              <a:rPr lang="en-US" sz="1200" b="0" i="0" u="none" strike="noStrike" cap="none" dirty="0">
                <a:solidFill>
                  <a:schemeClr val="dk1"/>
                </a:solidFill>
                <a:effectLst/>
                <a:latin typeface="Calibri"/>
                <a:ea typeface="Calibri"/>
                <a:cs typeface="Calibri"/>
                <a:sym typeface="Calibri"/>
              </a:rPr>
              <a:t>Ensuring that the disposal of expired stocks takes place within an expedient time period following in-service proof and surveillance.</a:t>
            </a:r>
            <a:endParaRPr lang="en-IE" sz="1200" b="0" i="0" u="none" strike="noStrike" cap="none" dirty="0">
              <a:solidFill>
                <a:schemeClr val="dk1"/>
              </a:solidFill>
              <a:effectLst/>
              <a:latin typeface="Calibri"/>
              <a:ea typeface="Calibri"/>
              <a:cs typeface="Calibri"/>
              <a:sym typeface="Calibri"/>
            </a:endParaRPr>
          </a:p>
          <a:p>
            <a:pPr marL="171450" lvl="0" indent="-171450" algn="l" rtl="0">
              <a:spcBef>
                <a:spcPts val="0"/>
              </a:spcBef>
              <a:spcAft>
                <a:spcPts val="0"/>
              </a:spcAft>
              <a:buClr>
                <a:schemeClr val="dk1"/>
              </a:buClr>
              <a:buSzPts val="1200"/>
              <a:buFont typeface="Arial" panose="020B0604020202020204" pitchFamily="34" charset="0"/>
              <a:buChar char="•"/>
            </a:pPr>
            <a:endParaRPr lang="en-GB" sz="1200" dirty="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endParaRPr sz="1200" dirty="0">
              <a:solidFill>
                <a:schemeClr val="dk1"/>
              </a:solidFill>
              <a:latin typeface="Calibri"/>
              <a:ea typeface="Calibri"/>
              <a:cs typeface="Calibri"/>
              <a:sym typeface="Calibri"/>
            </a:endParaRPr>
          </a:p>
        </p:txBody>
      </p:sp>
      <p:sp>
        <p:nvSpPr>
          <p:cNvPr id="132" name="Google Shape;132;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38</a:t>
            </a:fld>
            <a:endParaRPr/>
          </a:p>
        </p:txBody>
      </p:sp>
    </p:spTree>
    <p:extLst>
      <p:ext uri="{BB962C8B-B14F-4D97-AF65-F5344CB8AC3E}">
        <p14:creationId xmlns:p14="http://schemas.microsoft.com/office/powerpoint/2010/main" val="109706856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 name="Google Shape;131;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a:buClr>
                <a:schemeClr val="dk1"/>
              </a:buClr>
              <a:buSzPts val="1200"/>
              <a:buFont typeface="Arial"/>
              <a:buChar char="•"/>
            </a:pPr>
            <a:r>
              <a:rPr lang="en-GB" b="1" dirty="0"/>
              <a:t>Highlight </a:t>
            </a:r>
            <a:r>
              <a:rPr lang="en-GB" b="1" dirty="0">
                <a:sym typeface="Calibri"/>
              </a:rPr>
              <a:t>the requirements for </a:t>
            </a:r>
            <a:r>
              <a:rPr lang="en-GB" b="1" dirty="0"/>
              <a:t>using Condition Codes across ammunition </a:t>
            </a:r>
            <a:r>
              <a:rPr lang="en-GB" b="1" dirty="0">
                <a:sym typeface="Calibri"/>
              </a:rPr>
              <a:t>and </a:t>
            </a:r>
            <a:r>
              <a:rPr lang="en-GB" b="1" dirty="0"/>
              <a:t>providing information that is understandable at </a:t>
            </a:r>
            <a:r>
              <a:rPr lang="en-GB" b="1" dirty="0">
                <a:sym typeface="Calibri"/>
              </a:rPr>
              <a:t>all </a:t>
            </a:r>
            <a:r>
              <a:rPr lang="en-GB" b="1" dirty="0"/>
              <a:t>levels through common reporting formats</a:t>
            </a:r>
          </a:p>
          <a:p>
            <a:pPr marL="171450" lvl="0" indent="-171450" algn="l">
              <a:spcBef>
                <a:spcPts val="0"/>
              </a:spcBef>
              <a:spcAft>
                <a:spcPts val="0"/>
              </a:spcAft>
              <a:buClr>
                <a:schemeClr val="dk1"/>
              </a:buClr>
              <a:buSzPts val="1200"/>
              <a:buFont typeface="Arial"/>
              <a:buChar char="•"/>
            </a:pPr>
            <a:endParaRPr lang="en-GB" b="1" dirty="0"/>
          </a:p>
          <a:p>
            <a:pPr marL="171450" lvl="0" indent="-171450" algn="l" rtl="0">
              <a:spcBef>
                <a:spcPts val="0"/>
              </a:spcBef>
              <a:spcAft>
                <a:spcPts val="0"/>
              </a:spcAft>
              <a:buClr>
                <a:schemeClr val="dk1"/>
              </a:buClr>
              <a:buSzPts val="1200"/>
              <a:buFont typeface="Arial"/>
              <a:buChar char="•"/>
            </a:pPr>
            <a:endParaRPr lang="en-GB" sz="1200" b="1"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What the instructor should cover (in addition to slide content)</a:t>
            </a:r>
            <a:endParaRPr lang="en-GB" b="1" u="sng" dirty="0">
              <a:latin typeface="Arial"/>
              <a:ea typeface="Arial"/>
              <a:cs typeface="Arial"/>
              <a:sym typeface="Arial"/>
            </a:endParaRPr>
          </a:p>
          <a:p>
            <a:pPr marL="0" indent="0">
              <a:defRPr/>
            </a:pPr>
            <a:r>
              <a:rPr lang="en-GB" sz="1200" dirty="0">
                <a:solidFill>
                  <a:schemeClr val="dk1"/>
                </a:solidFill>
                <a:latin typeface="Calibri"/>
                <a:ea typeface="Calibri"/>
                <a:cs typeface="Calibri"/>
                <a:sym typeface="Calibri"/>
              </a:rPr>
              <a:t>participants are to be made aware of the </a:t>
            </a:r>
            <a:r>
              <a:rPr lang="en-GB" dirty="0"/>
              <a:t>condition codes that are used to provide consistent understanding at all levels as to the condition of ammunition under inspection.</a:t>
            </a:r>
            <a:endParaRPr lang="en-GB" sz="1200" b="0" i="0" u="none" strike="noStrike" cap="none" dirty="0">
              <a:solidFill>
                <a:schemeClr val="dk1"/>
              </a:solidFill>
              <a:effectLst/>
              <a:latin typeface="Calibri"/>
              <a:ea typeface="Calibri"/>
              <a:cs typeface="Calibri"/>
            </a:endParaRPr>
          </a:p>
          <a:p>
            <a:pPr marL="0" indent="0"/>
            <a:r>
              <a:rPr lang="en-GB" dirty="0"/>
              <a:t>Provide the table as a handout</a:t>
            </a:r>
            <a:endParaRPr lang="en-GB" sz="1200" b="0" i="0" u="none" strike="noStrike" cap="none" dirty="0">
              <a:solidFill>
                <a:schemeClr val="dk1"/>
              </a:solidFill>
              <a:effectLst/>
              <a:latin typeface="Calibri"/>
              <a:ea typeface="Calibri"/>
              <a:cs typeface="Calibri"/>
            </a:endParaRPr>
          </a:p>
          <a:p>
            <a:pPr marL="0" indent="0"/>
            <a:endParaRPr lang="en-GB" dirty="0"/>
          </a:p>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References/further reading</a:t>
            </a:r>
          </a:p>
          <a:p>
            <a:pPr marL="0" indent="0">
              <a:buClr>
                <a:schemeClr val="dk1"/>
              </a:buClr>
              <a:buSzPts val="1200"/>
            </a:pPr>
            <a:r>
              <a:rPr lang="en-US" b="1" dirty="0"/>
              <a:t>IATG 07.20 Inspection of Ammunition, Page 10</a:t>
            </a:r>
          </a:p>
          <a:p>
            <a:pPr marL="285750" indent="-285750">
              <a:buSzPts val="1200"/>
              <a:buChar char="•"/>
            </a:pPr>
            <a:r>
              <a:rPr lang="en-US" dirty="0"/>
              <a:t>The following groupings and codes can be used as a means of classifying the condition of ammunition stocks</a:t>
            </a:r>
          </a:p>
          <a:p>
            <a:pPr marL="0" indent="0">
              <a:buSzPts val="1200"/>
            </a:pPr>
            <a:endParaRPr lang="en-US" dirty="0"/>
          </a:p>
        </p:txBody>
      </p:sp>
      <p:sp>
        <p:nvSpPr>
          <p:cNvPr id="132" name="Google Shape;132;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39</a:t>
            </a:fld>
            <a:endParaRPr/>
          </a:p>
        </p:txBody>
      </p:sp>
    </p:spTree>
    <p:extLst>
      <p:ext uri="{BB962C8B-B14F-4D97-AF65-F5344CB8AC3E}">
        <p14:creationId xmlns:p14="http://schemas.microsoft.com/office/powerpoint/2010/main" val="29583945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p4:notes"/>
          <p:cNvSpPr>
            <a:spLocks noGrp="1" noRot="1" noChangeAspect="1"/>
          </p:cNvSpPr>
          <p:nvPr>
            <p:ph type="sldImg" idx="2"/>
          </p:nvPr>
        </p:nvSpPr>
        <p:spPr>
          <a:xfrm>
            <a:off x="1431925" y="1169988"/>
            <a:ext cx="4213225" cy="31607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9" name="Google Shape;99;p4:notes"/>
          <p:cNvSpPr txBox="1">
            <a:spLocks noGrp="1"/>
          </p:cNvSpPr>
          <p:nvPr>
            <p:ph type="body" idx="1"/>
          </p:nvPr>
        </p:nvSpPr>
        <p:spPr>
          <a:xfrm>
            <a:off x="707708" y="4505980"/>
            <a:ext cx="5661660" cy="3686711"/>
          </a:xfrm>
          <a:prstGeom prst="rect">
            <a:avLst/>
          </a:prstGeom>
          <a:noFill/>
          <a:ln>
            <a:noFill/>
          </a:ln>
        </p:spPr>
        <p:txBody>
          <a:bodyPr spcFirstLastPara="1" wrap="square" lIns="93921" tIns="46948" rIns="93921" bIns="46948" anchor="t" anchorCtr="0">
            <a:noAutofit/>
          </a:bodyPr>
          <a:lstStyle/>
          <a:p>
            <a:pPr marL="0" indent="0">
              <a:buClr>
                <a:schemeClr val="dk1"/>
              </a:buClr>
              <a:buSzPts val="1200"/>
            </a:pPr>
            <a:r>
              <a:rPr lang="en-GB" b="1"/>
              <a:t>Phase 1. Introduction (</a:t>
            </a:r>
            <a:r>
              <a:rPr lang="en-GB"/>
              <a:t>Time allocation - 20 min</a:t>
            </a:r>
            <a:r>
              <a:rPr lang="en-GB" b="1"/>
              <a:t>)</a:t>
            </a:r>
            <a:endParaRPr/>
          </a:p>
          <a:p>
            <a:pPr marL="0" indent="0"/>
            <a:endParaRPr/>
          </a:p>
        </p:txBody>
      </p:sp>
      <p:sp>
        <p:nvSpPr>
          <p:cNvPr id="100" name="Google Shape;100;p4:notes"/>
          <p:cNvSpPr txBox="1">
            <a:spLocks noGrp="1"/>
          </p:cNvSpPr>
          <p:nvPr>
            <p:ph type="sldNum" idx="12"/>
          </p:nvPr>
        </p:nvSpPr>
        <p:spPr>
          <a:xfrm>
            <a:off x="4008705" y="8893297"/>
            <a:ext cx="3066733" cy="469779"/>
          </a:xfrm>
          <a:prstGeom prst="rect">
            <a:avLst/>
          </a:prstGeom>
          <a:noFill/>
          <a:ln>
            <a:noFill/>
          </a:ln>
        </p:spPr>
        <p:txBody>
          <a:bodyPr spcFirstLastPara="1" wrap="square" lIns="93921" tIns="46948" rIns="93921" bIns="46948"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 name="Google Shape;131;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a:buClr>
                <a:schemeClr val="dk1"/>
              </a:buClr>
              <a:buSzPts val="1200"/>
              <a:buFont typeface="Arial"/>
              <a:buChar char="•"/>
            </a:pPr>
            <a:r>
              <a:rPr lang="en-GB" b="1" dirty="0"/>
              <a:t>Highlight</a:t>
            </a:r>
            <a:r>
              <a:rPr lang="en-GB" b="1" dirty="0">
                <a:sym typeface="Calibri"/>
              </a:rPr>
              <a:t> the requirements for </a:t>
            </a:r>
            <a:r>
              <a:rPr lang="en-GB" b="1" dirty="0"/>
              <a:t>using Defect Codes across ammunition </a:t>
            </a:r>
            <a:r>
              <a:rPr lang="en-GB" b="1" dirty="0">
                <a:sym typeface="Calibri"/>
              </a:rPr>
              <a:t>and </a:t>
            </a:r>
            <a:r>
              <a:rPr lang="en-GB" b="1" dirty="0"/>
              <a:t>providing information that is understandable at </a:t>
            </a:r>
            <a:r>
              <a:rPr lang="en-GB" b="1" dirty="0">
                <a:sym typeface="Calibri"/>
              </a:rPr>
              <a:t>all </a:t>
            </a:r>
            <a:r>
              <a:rPr lang="en-GB" b="1" dirty="0"/>
              <a:t>levels through common reporting formats</a:t>
            </a:r>
          </a:p>
          <a:p>
            <a:pPr marL="171450" lvl="0" indent="-171450" algn="l">
              <a:spcBef>
                <a:spcPts val="0"/>
              </a:spcBef>
              <a:spcAft>
                <a:spcPts val="0"/>
              </a:spcAft>
              <a:buClr>
                <a:schemeClr val="dk1"/>
              </a:buClr>
              <a:buSzPts val="1200"/>
              <a:buFont typeface="Arial"/>
              <a:buChar char="•"/>
            </a:pPr>
            <a:endParaRPr lang="en-GB" b="1" dirty="0"/>
          </a:p>
          <a:p>
            <a:pPr marL="171450" lvl="0" indent="-171450" algn="l" rtl="0">
              <a:spcBef>
                <a:spcPts val="0"/>
              </a:spcBef>
              <a:spcAft>
                <a:spcPts val="0"/>
              </a:spcAft>
              <a:buClr>
                <a:schemeClr val="dk1"/>
              </a:buClr>
              <a:buSzPts val="1200"/>
              <a:buFont typeface="Arial"/>
              <a:buChar char="•"/>
            </a:pPr>
            <a:endParaRPr lang="en-GB" sz="1200" b="0"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What the instructor should cover (in addition to slide content)</a:t>
            </a:r>
            <a:endParaRPr lang="en-GB" b="1" u="sng" dirty="0">
              <a:latin typeface="Arial"/>
              <a:ea typeface="Arial"/>
              <a:cs typeface="Arial"/>
              <a:sym typeface="Arial"/>
            </a:endParaRPr>
          </a:p>
          <a:p>
            <a:pPr marL="0" indent="0">
              <a:defRPr/>
            </a:pPr>
            <a:r>
              <a:rPr lang="en-GB" dirty="0">
                <a:sym typeface="Calibri"/>
              </a:rPr>
              <a:t>participants are to be made aware of the </a:t>
            </a:r>
            <a:r>
              <a:rPr lang="en-GB" dirty="0"/>
              <a:t>Defect codes that are used </a:t>
            </a:r>
            <a:r>
              <a:rPr lang="en-GB" dirty="0">
                <a:sym typeface="Calibri"/>
              </a:rPr>
              <a:t>to </a:t>
            </a:r>
            <a:r>
              <a:rPr lang="en-GB" dirty="0"/>
              <a:t>provide consistent understanding </a:t>
            </a:r>
            <a:r>
              <a:rPr lang="en-GB" dirty="0">
                <a:sym typeface="Calibri"/>
              </a:rPr>
              <a:t>at </a:t>
            </a:r>
            <a:r>
              <a:rPr lang="en-GB" dirty="0"/>
              <a:t>all levels as </a:t>
            </a:r>
            <a:r>
              <a:rPr lang="en-GB" dirty="0">
                <a:sym typeface="Calibri"/>
              </a:rPr>
              <a:t>to the </a:t>
            </a:r>
            <a:r>
              <a:rPr lang="en-GB" dirty="0"/>
              <a:t>condition </a:t>
            </a:r>
            <a:r>
              <a:rPr lang="en-GB" dirty="0">
                <a:sym typeface="Calibri"/>
              </a:rPr>
              <a:t>of</a:t>
            </a:r>
            <a:r>
              <a:rPr lang="en-GB" dirty="0"/>
              <a:t> ammunition under inspection</a:t>
            </a:r>
            <a:r>
              <a:rPr lang="en-GB" dirty="0">
                <a:sym typeface="Calibri"/>
              </a:rPr>
              <a:t>.</a:t>
            </a:r>
            <a:endParaRPr lang="en-US" b="0" i="0" u="none" strike="noStrike" cap="none" dirty="0">
              <a:effectLst/>
            </a:endParaRPr>
          </a:p>
          <a:p>
            <a:pPr marL="0" indent="0"/>
            <a:r>
              <a:rPr lang="en-GB" dirty="0"/>
              <a:t>Provide the table as a handout</a:t>
            </a:r>
          </a:p>
          <a:p>
            <a:pPr marL="0" indent="0"/>
            <a:endParaRPr lang="en-GB" dirty="0"/>
          </a:p>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References/further reading</a:t>
            </a:r>
          </a:p>
          <a:p>
            <a:pPr marL="0" indent="0"/>
            <a:r>
              <a:rPr lang="en-GB" b="1" dirty="0"/>
              <a:t>IATG 07.20 Inspection of Ammunition, Page 10</a:t>
            </a:r>
          </a:p>
          <a:p>
            <a:pPr marL="285750" indent="-285750">
              <a:buChar char="•"/>
            </a:pPr>
            <a:r>
              <a:rPr lang="en-GB" dirty="0"/>
              <a:t>When ammunition is subject to inspection and surveillance, which should be good stockpile management practice, it is inevitable that defects will be found. </a:t>
            </a:r>
          </a:p>
          <a:p>
            <a:pPr marL="285750" indent="-285750">
              <a:buChar char="•"/>
            </a:pPr>
            <a:r>
              <a:rPr lang="en-GB" dirty="0"/>
              <a:t>These defects shall determine within which ‘Condition Type’ the ammunition item is placed, the Effect Code allocated to it, and how it is categorised according to the table</a:t>
            </a:r>
          </a:p>
          <a:p>
            <a:pPr marL="0" indent="0"/>
            <a:endParaRPr lang="en-GB" u="sng" dirty="0"/>
          </a:p>
        </p:txBody>
      </p:sp>
      <p:sp>
        <p:nvSpPr>
          <p:cNvPr id="132" name="Google Shape;132;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40</a:t>
            </a:fld>
            <a:endParaRPr/>
          </a:p>
        </p:txBody>
      </p:sp>
    </p:spTree>
    <p:extLst>
      <p:ext uri="{BB962C8B-B14F-4D97-AF65-F5344CB8AC3E}">
        <p14:creationId xmlns:p14="http://schemas.microsoft.com/office/powerpoint/2010/main" val="319956094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 name="Google Shape;131;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indent="-171450">
              <a:buClr>
                <a:schemeClr val="dk1"/>
              </a:buClr>
              <a:buSzPts val="1200"/>
              <a:buFont typeface="Arial"/>
              <a:buChar char="•"/>
            </a:pPr>
            <a:r>
              <a:rPr lang="en-GB" sz="1200" b="1" dirty="0">
                <a:solidFill>
                  <a:schemeClr val="dk1"/>
                </a:solidFill>
                <a:latin typeface="Calibri"/>
                <a:ea typeface="Calibri"/>
                <a:cs typeface="Calibri"/>
                <a:sym typeface="Calibri"/>
              </a:rPr>
              <a:t>Emphasise the requirements for </a:t>
            </a:r>
            <a:r>
              <a:rPr lang="en-GB" b="1" dirty="0"/>
              <a:t>observing common inspection points across ammunition and providing information that is understandable at all levels through common reporting formats</a:t>
            </a:r>
            <a:endParaRPr lang="en-GB" sz="1200" b="1" dirty="0">
              <a:solidFill>
                <a:schemeClr val="dk1"/>
              </a:solidFill>
              <a:latin typeface="Calibri"/>
              <a:ea typeface="Calibri"/>
              <a:cs typeface="Calibri"/>
            </a:endParaRPr>
          </a:p>
          <a:p>
            <a:pPr marL="171450" lvl="0" indent="-171450" algn="l" rtl="0">
              <a:spcBef>
                <a:spcPts val="0"/>
              </a:spcBef>
              <a:spcAft>
                <a:spcPts val="0"/>
              </a:spcAft>
              <a:buClr>
                <a:schemeClr val="dk1"/>
              </a:buClr>
              <a:buSzPts val="1200"/>
              <a:buFont typeface="Arial"/>
              <a:buChar char="•"/>
            </a:pPr>
            <a:endParaRPr lang="en-GB" sz="1200" b="0"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What the instructor should cover (in addition to slide content)</a:t>
            </a:r>
            <a:endParaRPr lang="en-GB" b="1" u="sng" dirty="0">
              <a:latin typeface="Arial"/>
              <a:ea typeface="Arial"/>
              <a:cs typeface="Arial"/>
              <a:sym typeface="Arial"/>
            </a:endParaRPr>
          </a:p>
          <a:p>
            <a:pPr marL="0" indent="-285750">
              <a:buFont typeface="Arial,Sans-Serif" panose="020B0604020202020204" pitchFamily="34" charset="0"/>
              <a:buChar char="•"/>
              <a:defRPr/>
            </a:pPr>
            <a:r>
              <a:rPr lang="en-GB" dirty="0">
                <a:sym typeface="Calibri"/>
              </a:rPr>
              <a:t>participants are to be made aware of the </a:t>
            </a:r>
            <a:r>
              <a:rPr lang="en-GB" dirty="0"/>
              <a:t>common Inspection Points for ammunition that are used </a:t>
            </a:r>
            <a:r>
              <a:rPr lang="en-GB" dirty="0">
                <a:sym typeface="Calibri"/>
              </a:rPr>
              <a:t>to </a:t>
            </a:r>
            <a:r>
              <a:rPr lang="en-GB" dirty="0"/>
              <a:t>provide consistent understanding </a:t>
            </a:r>
            <a:r>
              <a:rPr lang="en-GB" dirty="0">
                <a:sym typeface="Calibri"/>
              </a:rPr>
              <a:t>at </a:t>
            </a:r>
            <a:r>
              <a:rPr lang="en-GB" dirty="0"/>
              <a:t>all levels as </a:t>
            </a:r>
            <a:r>
              <a:rPr lang="en-GB" dirty="0">
                <a:sym typeface="Calibri"/>
              </a:rPr>
              <a:t>to the </a:t>
            </a:r>
            <a:r>
              <a:rPr lang="en-GB" dirty="0"/>
              <a:t>condition </a:t>
            </a:r>
            <a:r>
              <a:rPr lang="en-GB" dirty="0">
                <a:sym typeface="Calibri"/>
              </a:rPr>
              <a:t>of</a:t>
            </a:r>
            <a:r>
              <a:rPr lang="en-GB" dirty="0"/>
              <a:t> ammunition under inspection</a:t>
            </a:r>
            <a:r>
              <a:rPr lang="en-GB" dirty="0">
                <a:sym typeface="Calibri"/>
              </a:rPr>
              <a:t>.</a:t>
            </a:r>
            <a:endParaRPr lang="en-US" b="0" i="0" u="none" strike="noStrike" cap="none" dirty="0">
              <a:effectLst/>
            </a:endParaRPr>
          </a:p>
          <a:p>
            <a:pPr marL="0" indent="-285750">
              <a:buFont typeface="Arial" panose="020B0604020202020204" pitchFamily="34" charset="0"/>
              <a:buChar char="•"/>
              <a:defRPr/>
            </a:pPr>
            <a:r>
              <a:rPr lang="en-GB" dirty="0"/>
              <a:t>Provide </a:t>
            </a:r>
            <a:r>
              <a:rPr lang="en-GB" dirty="0">
                <a:sym typeface="Calibri"/>
              </a:rPr>
              <a:t>the </a:t>
            </a:r>
            <a:r>
              <a:rPr lang="en-GB" dirty="0"/>
              <a:t>table as a handout</a:t>
            </a:r>
          </a:p>
          <a:p>
            <a:pPr marL="0" marR="0" lvl="0" indent="0" algn="l" defTabSz="914400">
              <a:lnSpc>
                <a:spcPct val="100000"/>
              </a:lnSpc>
              <a:spcBef>
                <a:spcPts val="0"/>
              </a:spcBef>
              <a:spcAft>
                <a:spcPts val="0"/>
              </a:spcAft>
              <a:buClr>
                <a:srgbClr val="000000"/>
              </a:buClr>
              <a:buSzPts val="1400"/>
              <a:tabLst/>
              <a:defRPr/>
            </a:pPr>
            <a:endParaRPr lang="en-GB" dirty="0"/>
          </a:p>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References/further reading</a:t>
            </a:r>
          </a:p>
          <a:p>
            <a:pPr marL="0" indent="0"/>
            <a:r>
              <a:rPr lang="en-GB" b="1" dirty="0"/>
              <a:t>IATG 07.20 Inspection of Ammunition, Page 12</a:t>
            </a:r>
            <a:endParaRPr lang="en-US" dirty="0"/>
          </a:p>
          <a:p>
            <a:pPr marL="0" indent="0">
              <a:buClr>
                <a:schemeClr val="dk1"/>
              </a:buClr>
              <a:buSzPts val="1200"/>
              <a:buFont typeface="Calibri"/>
            </a:pPr>
            <a:endParaRPr lang="en-GB" b="1" dirty="0"/>
          </a:p>
        </p:txBody>
      </p:sp>
      <p:sp>
        <p:nvSpPr>
          <p:cNvPr id="132" name="Google Shape;132;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41</a:t>
            </a:fld>
            <a:endParaRPr/>
          </a:p>
        </p:txBody>
      </p:sp>
    </p:spTree>
    <p:extLst>
      <p:ext uri="{BB962C8B-B14F-4D97-AF65-F5344CB8AC3E}">
        <p14:creationId xmlns:p14="http://schemas.microsoft.com/office/powerpoint/2010/main" val="325873515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 name="Google Shape;131;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indent="0">
              <a:buClr>
                <a:schemeClr val="dk1"/>
              </a:buClr>
              <a:buSzPts val="1200"/>
            </a:pPr>
            <a:r>
              <a:rPr lang="en-GB" sz="1200" b="1" dirty="0">
                <a:solidFill>
                  <a:schemeClr val="dk1"/>
                </a:solidFill>
                <a:latin typeface="Calibri"/>
                <a:ea typeface="Calibri"/>
                <a:cs typeface="Calibri"/>
                <a:sym typeface="Calibri"/>
              </a:rPr>
              <a:t>Discuss with the participants how to </a:t>
            </a:r>
            <a:r>
              <a:rPr lang="en-GB" b="1" dirty="0"/>
              <a:t>physically inspect ammunition and what are the most common inspection points to observe and record</a:t>
            </a:r>
            <a:endParaRPr lang="en-GB" u="sng" dirty="0"/>
          </a:p>
          <a:p>
            <a:pPr marL="171450" indent="-171450">
              <a:buClr>
                <a:schemeClr val="dk1"/>
              </a:buClr>
              <a:buSzPts val="1200"/>
              <a:buFont typeface="Arial"/>
              <a:buChar char="•"/>
            </a:pPr>
            <a:endParaRPr lang="en-GB" u="sng" dirty="0"/>
          </a:p>
          <a:p>
            <a:pPr marL="0" indent="0">
              <a:buSzPts val="1200"/>
            </a:pPr>
            <a:r>
              <a:rPr lang="en-GB" b="1" u="sng" dirty="0"/>
              <a:t>What</a:t>
            </a:r>
            <a:r>
              <a:rPr lang="en-GB" sz="1200" b="1" i="0" u="sng" strike="noStrike" cap="none" dirty="0">
                <a:solidFill>
                  <a:schemeClr val="dk1"/>
                </a:solidFill>
                <a:effectLst/>
                <a:latin typeface="Calibri"/>
                <a:ea typeface="Calibri"/>
                <a:cs typeface="Calibri"/>
                <a:sym typeface="Calibri"/>
              </a:rPr>
              <a:t> the instructor should cover (in addition to slide content)</a:t>
            </a:r>
            <a:endParaRPr lang="en-GB" b="1" u="sng" dirty="0">
              <a:ea typeface="Arial"/>
            </a:endParaRPr>
          </a:p>
          <a:p>
            <a:pPr marL="0" indent="0"/>
            <a:r>
              <a:rPr lang="en-GB" dirty="0"/>
              <a:t>Outline the various parts and components of ammunition that should be inspected and the observations recorded.</a:t>
            </a:r>
          </a:p>
          <a:p>
            <a:pPr marL="0" indent="0"/>
            <a:r>
              <a:rPr lang="en-GB" sz="1200" b="0" i="0" strike="noStrike" cap="none" dirty="0">
                <a:solidFill>
                  <a:schemeClr val="dk1"/>
                </a:solidFill>
                <a:effectLst/>
                <a:latin typeface="Calibri"/>
                <a:ea typeface="Calibri"/>
                <a:cs typeface="Calibri"/>
              </a:rPr>
              <a:t>Print appropriate inspection points list from IATG 07.20</a:t>
            </a:r>
          </a:p>
          <a:p>
            <a:pPr marL="0" indent="0"/>
            <a:endParaRPr lang="en-GB" dirty="0"/>
          </a:p>
          <a:p>
            <a:pPr marL="0" lvl="0" indent="0" algn="l" rtl="0">
              <a:spcBef>
                <a:spcPts val="0"/>
              </a:spcBef>
              <a:spcAft>
                <a:spcPts val="0"/>
              </a:spcAft>
              <a:buNone/>
            </a:pPr>
            <a:r>
              <a:rPr lang="en-GB" sz="1200" b="0" i="0" u="sng" strike="noStrike" cap="none" dirty="0">
                <a:solidFill>
                  <a:schemeClr val="dk1"/>
                </a:solidFill>
                <a:effectLst/>
                <a:latin typeface="Calibri"/>
                <a:ea typeface="Calibri"/>
                <a:cs typeface="Calibri"/>
                <a:sym typeface="Calibri"/>
              </a:rPr>
              <a:t>References/further reading</a:t>
            </a:r>
          </a:p>
          <a:p>
            <a:pPr marL="0" indent="0"/>
            <a:r>
              <a:rPr lang="en-GB" b="1" dirty="0"/>
              <a:t>IATG 07.20 Inspection of Ammunition, Annex C "Guidance on physical inspection of ammunition"</a:t>
            </a:r>
          </a:p>
          <a:p>
            <a:pPr marL="0" marR="0" lvl="0" indent="0"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p:txBody>
      </p:sp>
      <p:sp>
        <p:nvSpPr>
          <p:cNvPr id="132" name="Google Shape;132;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42</a:t>
            </a:fld>
            <a:endParaRPr/>
          </a:p>
        </p:txBody>
      </p:sp>
    </p:spTree>
    <p:extLst>
      <p:ext uri="{BB962C8B-B14F-4D97-AF65-F5344CB8AC3E}">
        <p14:creationId xmlns:p14="http://schemas.microsoft.com/office/powerpoint/2010/main" val="1578237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 name="Google Shape;131;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indent="-171450">
              <a:buClr>
                <a:schemeClr val="dk1"/>
              </a:buClr>
              <a:buSzPts val="1200"/>
              <a:buFont typeface="Arial"/>
              <a:buChar char="•"/>
            </a:pPr>
            <a:r>
              <a:rPr lang="en-GB" b="1" dirty="0"/>
              <a:t>Discuss with the participants how </a:t>
            </a:r>
            <a:r>
              <a:rPr lang="en-GB" b="1" dirty="0">
                <a:sym typeface="Calibri"/>
              </a:rPr>
              <a:t>to </a:t>
            </a:r>
            <a:r>
              <a:rPr lang="en-GB" b="1" dirty="0"/>
              <a:t>use the Specific Inspection Point table to acquire guidance as to what to inspect on each ammunition type.</a:t>
            </a:r>
            <a:endParaRPr lang="en-GB" b="1" i="0" strike="noStrike" cap="none" dirty="0">
              <a:effectLst/>
            </a:endParaRPr>
          </a:p>
          <a:p>
            <a:pPr marL="0" indent="0">
              <a:buSzPts val="1200"/>
              <a:defRPr/>
            </a:pPr>
            <a:endParaRPr lang="en-GB" b="1"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What the instructor should cover (in addition to slide content)</a:t>
            </a:r>
            <a:endParaRPr lang="en-GB" b="1" u="sng" dirty="0">
              <a:latin typeface="Arial"/>
              <a:ea typeface="Arial"/>
              <a:cs typeface="Arial"/>
              <a:sym typeface="Arial"/>
            </a:endParaRPr>
          </a:p>
          <a:p>
            <a:pPr marL="0" indent="0"/>
            <a:r>
              <a:rPr lang="en-GB" dirty="0"/>
              <a:t>Provide hand-out to participant and work through the table, explaining how to use it</a:t>
            </a:r>
            <a:endParaRPr lang="en-GB" sz="1200" dirty="0">
              <a:solidFill>
                <a:schemeClr val="dk1"/>
              </a:solidFill>
              <a:latin typeface="Calibri"/>
              <a:ea typeface="Calibri"/>
              <a:cs typeface="Calibri"/>
            </a:endParaRPr>
          </a:p>
          <a:p>
            <a:pPr marL="0" lvl="0" indent="0" algn="l" rtl="0">
              <a:spcBef>
                <a:spcPts val="0"/>
              </a:spcBef>
              <a:spcAft>
                <a:spcPts val="0"/>
              </a:spcAft>
              <a:buNone/>
            </a:pPr>
            <a:endParaRPr lang="en-GB"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References/further reading</a:t>
            </a:r>
          </a:p>
          <a:p>
            <a:pPr marL="0" indent="0"/>
            <a:r>
              <a:rPr lang="en-GB" b="1" dirty="0"/>
              <a:t>IATG 07.20 Inspection of Ammunition, Annex C "Guidance on physical inspection of ammunition"</a:t>
            </a:r>
            <a:endParaRPr lang="en-GB" dirty="0"/>
          </a:p>
        </p:txBody>
      </p:sp>
      <p:sp>
        <p:nvSpPr>
          <p:cNvPr id="132" name="Google Shape;132;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43</a:t>
            </a:fld>
            <a:endParaRPr/>
          </a:p>
        </p:txBody>
      </p:sp>
    </p:spTree>
    <p:extLst>
      <p:ext uri="{BB962C8B-B14F-4D97-AF65-F5344CB8AC3E}">
        <p14:creationId xmlns:p14="http://schemas.microsoft.com/office/powerpoint/2010/main" val="74640824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 name="Google Shape;131;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defRPr/>
            </a:pPr>
            <a:r>
              <a:rPr lang="en-GB" sz="1200" b="1" i="0" u="sng" strike="noStrike" cap="none" dirty="0">
                <a:solidFill>
                  <a:schemeClr val="dk1"/>
                </a:solidFill>
                <a:effectLst/>
                <a:latin typeface="Calibri"/>
                <a:ea typeface="Calibri"/>
                <a:cs typeface="Calibri"/>
                <a:sym typeface="Calibri"/>
              </a:rPr>
              <a:t>Main idea/objective for slide:</a:t>
            </a:r>
            <a:endParaRPr lang="en-US" dirty="0"/>
          </a:p>
          <a:p>
            <a:pPr marL="0" marR="0" lvl="0" indent="0" algn="l" defTabSz="914400">
              <a:lnSpc>
                <a:spcPct val="100000"/>
              </a:lnSpc>
              <a:spcBef>
                <a:spcPts val="0"/>
              </a:spcBef>
              <a:spcAft>
                <a:spcPts val="0"/>
              </a:spcAft>
              <a:buSzPts val="1400"/>
              <a:buFont typeface="Arial"/>
              <a:buNone/>
              <a:tabLst/>
              <a:defRPr/>
            </a:pPr>
            <a:r>
              <a:rPr lang="en-GB" b="1" dirty="0"/>
              <a:t>Discuss with the participants how </a:t>
            </a:r>
            <a:r>
              <a:rPr lang="en-GB" b="1" dirty="0">
                <a:sym typeface="Calibri"/>
              </a:rPr>
              <a:t>to </a:t>
            </a:r>
            <a:r>
              <a:rPr lang="en-GB" b="1" dirty="0"/>
              <a:t>use </a:t>
            </a:r>
            <a:r>
              <a:rPr lang="en-GB" b="1" dirty="0">
                <a:sym typeface="Calibri"/>
              </a:rPr>
              <a:t>the </a:t>
            </a:r>
            <a:r>
              <a:rPr lang="en-GB" b="1" dirty="0"/>
              <a:t>Specific Inspection Point table to acquire guidance as to what </a:t>
            </a:r>
            <a:r>
              <a:rPr lang="en-GB" b="1" dirty="0">
                <a:sym typeface="Calibri"/>
              </a:rPr>
              <a:t>to </a:t>
            </a:r>
            <a:r>
              <a:rPr lang="en-GB" b="1" dirty="0"/>
              <a:t>inspect on </a:t>
            </a:r>
            <a:r>
              <a:rPr lang="en-GB" b="1" dirty="0">
                <a:sym typeface="Calibri"/>
              </a:rPr>
              <a:t>each </a:t>
            </a:r>
            <a:r>
              <a:rPr lang="en-GB" b="1" dirty="0"/>
              <a:t>ammunition type</a:t>
            </a:r>
            <a:r>
              <a:rPr lang="en-GB" b="1" dirty="0">
                <a:sym typeface="Calibri"/>
              </a:rPr>
              <a:t>.</a:t>
            </a:r>
            <a:endParaRPr lang="en-US" dirty="0"/>
          </a:p>
          <a:p>
            <a:pPr marL="0" lvl="0" indent="0" algn="l">
              <a:spcBef>
                <a:spcPts val="0"/>
              </a:spcBef>
              <a:spcAft>
                <a:spcPts val="0"/>
              </a:spcAft>
              <a:buClr>
                <a:schemeClr val="dk1"/>
              </a:buClr>
              <a:buSzPts val="1200"/>
            </a:pPr>
            <a:endParaRPr lang="en-GB" b="1"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Calibri"/>
              <a:ea typeface="Calibri"/>
              <a:cs typeface="Calibri"/>
              <a:sym typeface="Calibri"/>
            </a:endParaRPr>
          </a:p>
          <a:p>
            <a:pPr marL="0" marR="0" lvl="0" indent="0" algn="l" defTabSz="914400">
              <a:lnSpc>
                <a:spcPct val="100000"/>
              </a:lnSpc>
              <a:spcBef>
                <a:spcPts val="0"/>
              </a:spcBef>
              <a:spcAft>
                <a:spcPts val="0"/>
              </a:spcAft>
              <a:buNone/>
              <a:tabLst/>
              <a:defRPr/>
            </a:pPr>
            <a:r>
              <a:rPr lang="en-GB" b="0" i="0" u="sng" strike="noStrike" cap="none" dirty="0">
                <a:effectLst/>
                <a:sym typeface="Calibri"/>
              </a:rPr>
              <a:t>What the instructor should cover (in addition to slide content)</a:t>
            </a:r>
            <a:endParaRPr lang="en-GB" b="0" dirty="0"/>
          </a:p>
          <a:p>
            <a:pPr marL="0" indent="0"/>
            <a:r>
              <a:rPr lang="en-GB" dirty="0"/>
              <a:t>Provide hand-out to participant and work through </a:t>
            </a:r>
            <a:r>
              <a:rPr lang="en-GB" dirty="0">
                <a:sym typeface="Calibri"/>
              </a:rPr>
              <a:t>the</a:t>
            </a:r>
            <a:r>
              <a:rPr lang="en-GB" dirty="0"/>
              <a:t> table, explaining how to use it</a:t>
            </a:r>
            <a:endParaRPr lang="en-US" dirty="0"/>
          </a:p>
          <a:p>
            <a:pPr marL="0" lvl="0" indent="0" algn="l">
              <a:spcBef>
                <a:spcPts val="0"/>
              </a:spcBef>
              <a:spcAft>
                <a:spcPts val="0"/>
              </a:spcAft>
              <a:buNone/>
            </a:pPr>
            <a:endParaRPr lang="en-GB" b="0" i="0" u="none" strike="noStrike" cap="none" dirty="0">
              <a:effectLst/>
            </a:endParaRPr>
          </a:p>
          <a:p>
            <a:pPr marL="0" indent="0"/>
            <a:r>
              <a:rPr lang="en-GB" b="0" i="0" u="sng" strike="noStrike" cap="none" dirty="0">
                <a:effectLst/>
                <a:sym typeface="Calibri"/>
              </a:rPr>
              <a:t>References/further reading</a:t>
            </a:r>
            <a:endParaRPr lang="en-US" dirty="0"/>
          </a:p>
          <a:p>
            <a:pPr marL="0" indent="0"/>
            <a:r>
              <a:rPr lang="en-GB" b="1" dirty="0"/>
              <a:t>IATG 07.20 Inspection of Ammunition, Annex C "Guidance on physical inspection of ammunition"</a:t>
            </a:r>
            <a:endParaRPr lang="en-GB" dirty="0"/>
          </a:p>
        </p:txBody>
      </p:sp>
      <p:sp>
        <p:nvSpPr>
          <p:cNvPr id="132" name="Google Shape;132;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44</a:t>
            </a:fld>
            <a:endParaRPr/>
          </a:p>
        </p:txBody>
      </p:sp>
    </p:spTree>
    <p:extLst>
      <p:ext uri="{BB962C8B-B14F-4D97-AF65-F5344CB8AC3E}">
        <p14:creationId xmlns:p14="http://schemas.microsoft.com/office/powerpoint/2010/main" val="142997507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p8:notes"/>
          <p:cNvSpPr>
            <a:spLocks noGrp="1" noRot="1" noChangeAspect="1"/>
          </p:cNvSpPr>
          <p:nvPr>
            <p:ph type="sldImg" idx="2"/>
          </p:nvPr>
        </p:nvSpPr>
        <p:spPr>
          <a:xfrm>
            <a:off x="1431925" y="1169988"/>
            <a:ext cx="4213225" cy="31607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5" name="Google Shape;125;p8:notes"/>
          <p:cNvSpPr txBox="1">
            <a:spLocks noGrp="1"/>
          </p:cNvSpPr>
          <p:nvPr>
            <p:ph type="body" idx="1"/>
          </p:nvPr>
        </p:nvSpPr>
        <p:spPr>
          <a:xfrm>
            <a:off x="707708" y="4505980"/>
            <a:ext cx="5661660" cy="3686711"/>
          </a:xfrm>
          <a:prstGeom prst="rect">
            <a:avLst/>
          </a:prstGeom>
          <a:noFill/>
          <a:ln>
            <a:noFill/>
          </a:ln>
        </p:spPr>
        <p:txBody>
          <a:bodyPr spcFirstLastPara="1" wrap="square" lIns="93921" tIns="46948" rIns="93921" bIns="46948" anchor="t" anchorCtr="0">
            <a:noAutofit/>
          </a:bodyPr>
          <a:lstStyle/>
          <a:p>
            <a:pPr marL="0" indent="0">
              <a:buClr>
                <a:schemeClr val="dk1"/>
              </a:buClr>
              <a:buSzPts val="1200"/>
            </a:pPr>
            <a:r>
              <a:rPr lang="en-GB" b="1"/>
              <a:t>Phase 2. Development (</a:t>
            </a:r>
            <a:r>
              <a:rPr lang="en-GB"/>
              <a:t>Time allocation - 150 min</a:t>
            </a:r>
            <a:r>
              <a:rPr lang="en-GB" b="1"/>
              <a:t>)</a:t>
            </a:r>
            <a:endParaRPr/>
          </a:p>
          <a:p>
            <a:pPr marL="0" indent="0"/>
            <a:endParaRPr/>
          </a:p>
          <a:p>
            <a:pPr marL="0" indent="0"/>
            <a:r>
              <a:rPr lang="en-GB"/>
              <a:t>Stage 2 (Time allocation 50 mins) – Surveillance and inspection plans </a:t>
            </a:r>
            <a:endParaRPr/>
          </a:p>
        </p:txBody>
      </p:sp>
      <p:sp>
        <p:nvSpPr>
          <p:cNvPr id="126" name="Google Shape;126;p8:notes"/>
          <p:cNvSpPr txBox="1">
            <a:spLocks noGrp="1"/>
          </p:cNvSpPr>
          <p:nvPr>
            <p:ph type="sldNum" idx="12"/>
          </p:nvPr>
        </p:nvSpPr>
        <p:spPr>
          <a:xfrm>
            <a:off x="4008705" y="8893297"/>
            <a:ext cx="3066733" cy="469779"/>
          </a:xfrm>
          <a:prstGeom prst="rect">
            <a:avLst/>
          </a:prstGeom>
          <a:noFill/>
          <a:ln>
            <a:noFill/>
          </a:ln>
        </p:spPr>
        <p:txBody>
          <a:bodyPr spcFirstLastPara="1" wrap="square" lIns="93921" tIns="46948" rIns="93921" bIns="46948"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45</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31074610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939363">
              <a:defRPr/>
            </a:pPr>
            <a:r>
              <a:rPr lang="en-GB" b="1" u="sng" dirty="0"/>
              <a:t>Main idea/objective for slide:</a:t>
            </a:r>
          </a:p>
          <a:p>
            <a:pPr marL="176131" indent="-176131">
              <a:buClr>
                <a:schemeClr val="dk1"/>
              </a:buClr>
              <a:buSzPts val="1200"/>
              <a:buFont typeface="Arial"/>
              <a:buChar char="•"/>
            </a:pPr>
            <a:r>
              <a:rPr lang="en-GB" b="0" dirty="0"/>
              <a:t>Describe</a:t>
            </a:r>
            <a:r>
              <a:rPr lang="en-GB" b="0" baseline="0" dirty="0"/>
              <a:t> the Competencies of SATO deployed in the field mission.</a:t>
            </a:r>
            <a:endParaRPr lang="en-GB" b="0" dirty="0"/>
          </a:p>
          <a:p>
            <a:pPr marL="176131" indent="-176131">
              <a:buClr>
                <a:schemeClr val="dk1"/>
              </a:buClr>
              <a:buSzPts val="1200"/>
              <a:buFont typeface="Arial"/>
              <a:buChar char="•"/>
            </a:pPr>
            <a:endParaRPr lang="en-GB" dirty="0"/>
          </a:p>
          <a:p>
            <a:pPr marL="0" indent="0" defTabSz="939363">
              <a:defRPr/>
            </a:pPr>
            <a:r>
              <a:rPr lang="en-GB" b="1" u="sng" dirty="0"/>
              <a:t>What the instructor should cover (in addition to slide content)</a:t>
            </a:r>
            <a:endParaRPr lang="en-GB" b="1" u="sng" dirty="0">
              <a:latin typeface="Arial"/>
              <a:ea typeface="Arial"/>
              <a:cs typeface="Arial"/>
              <a:sym typeface="Arial"/>
            </a:endParaRPr>
          </a:p>
          <a:p>
            <a:pPr marL="0" indent="-293551">
              <a:buFont typeface="Arial,Sans-Serif" panose="020B0604020202020204" pitchFamily="34" charset="0"/>
              <a:buChar char="•"/>
              <a:defRPr/>
            </a:pPr>
            <a:r>
              <a:rPr lang="en-GB" dirty="0">
                <a:sym typeface="Calibri"/>
              </a:rPr>
              <a:t>Participants are to be made aware of the </a:t>
            </a:r>
            <a:r>
              <a:rPr lang="en-GB" dirty="0"/>
              <a:t>competencies of SATO that are considered while selecting/nominating </a:t>
            </a:r>
            <a:r>
              <a:rPr lang="en-GB" baseline="0" dirty="0"/>
              <a:t>SATO in any field mission by UNHQ</a:t>
            </a:r>
            <a:r>
              <a:rPr lang="en-GB" dirty="0">
                <a:sym typeface="Calibri"/>
              </a:rPr>
              <a:t>.</a:t>
            </a:r>
            <a:endParaRPr lang="en-US" b="0" i="0" u="none" strike="noStrike" cap="none" dirty="0">
              <a:effectLst/>
            </a:endParaRPr>
          </a:p>
          <a:p>
            <a:pPr marL="0" indent="0" defTabSz="939363">
              <a:defRPr/>
            </a:pPr>
            <a:endParaRPr lang="en-GB" dirty="0"/>
          </a:p>
          <a:p>
            <a:pPr marL="0" indent="0"/>
            <a:r>
              <a:rPr lang="en-GB" b="1" u="sng" dirty="0"/>
              <a:t>References/further reading</a:t>
            </a:r>
          </a:p>
          <a:p>
            <a:pPr marL="171450" indent="-171450">
              <a:buFont typeface="Arial" pitchFamily="34" charset="0"/>
              <a:buChar char="•"/>
            </a:pPr>
            <a:r>
              <a:rPr lang="en-GB" b="0" dirty="0"/>
              <a:t>  Annex</a:t>
            </a:r>
            <a:r>
              <a:rPr lang="en-GB" b="0" baseline="0" dirty="0"/>
              <a:t> D</a:t>
            </a:r>
            <a:r>
              <a:rPr lang="en-GB" b="0" dirty="0"/>
              <a:t> of UNMAM, Page </a:t>
            </a:r>
            <a:r>
              <a:rPr lang="en-US" b="0" dirty="0"/>
              <a:t>43</a:t>
            </a:r>
          </a:p>
          <a:p>
            <a:pPr marL="0" indent="0">
              <a:buClr>
                <a:schemeClr val="dk1"/>
              </a:buClr>
              <a:buSzPts val="1200"/>
              <a:buFont typeface="Calibri"/>
            </a:pPr>
            <a:endParaRPr lang="en-GB" b="1" dirty="0"/>
          </a:p>
          <a:p>
            <a:endParaRPr lang="en-US" dirty="0"/>
          </a:p>
        </p:txBody>
      </p:sp>
      <p:sp>
        <p:nvSpPr>
          <p:cNvPr id="4" name="Slide Number Placeholder 3"/>
          <p:cNvSpPr>
            <a:spLocks noGrp="1"/>
          </p:cNvSpPr>
          <p:nvPr>
            <p:ph type="sldNum" idx="10"/>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46</a:t>
            </a:fld>
            <a:endParaRPr kumimoji="0" lang="en-GB"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198135940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939363">
              <a:defRPr/>
            </a:pPr>
            <a:r>
              <a:rPr lang="en-GB" b="1" u="sng" dirty="0"/>
              <a:t>Main idea/objective for slide:</a:t>
            </a:r>
            <a:endParaRPr lang="en-GB" b="0" u="sng" dirty="0"/>
          </a:p>
          <a:p>
            <a:pPr marL="176131" indent="-176131">
              <a:buClr>
                <a:schemeClr val="dk1"/>
              </a:buClr>
              <a:buSzPts val="1200"/>
              <a:buFont typeface="Arial"/>
              <a:buChar char="•"/>
            </a:pPr>
            <a:r>
              <a:rPr lang="en-GB" b="0" dirty="0"/>
              <a:t>Describe</a:t>
            </a:r>
            <a:r>
              <a:rPr lang="en-GB" b="0" baseline="0" dirty="0"/>
              <a:t> the Competencies of SATO deployed in the field mission.</a:t>
            </a:r>
            <a:endParaRPr lang="en-GB" b="0" dirty="0"/>
          </a:p>
          <a:p>
            <a:pPr marL="176131" indent="-176131">
              <a:buClr>
                <a:schemeClr val="dk1"/>
              </a:buClr>
              <a:buSzPts val="1200"/>
              <a:buFont typeface="Arial"/>
              <a:buChar char="•"/>
            </a:pPr>
            <a:endParaRPr lang="en-GB" b="0" dirty="0"/>
          </a:p>
          <a:p>
            <a:pPr marL="0" indent="0" defTabSz="939363">
              <a:defRPr/>
            </a:pPr>
            <a:r>
              <a:rPr lang="en-GB" b="1" u="sng" dirty="0"/>
              <a:t>What the instructor should cover (in addition to slide content)</a:t>
            </a:r>
            <a:endParaRPr lang="en-GB" b="1" u="sng" dirty="0">
              <a:latin typeface="Arial"/>
              <a:ea typeface="Arial"/>
              <a:cs typeface="Arial"/>
              <a:sym typeface="Arial"/>
            </a:endParaRPr>
          </a:p>
          <a:p>
            <a:pPr marL="0" indent="-293551">
              <a:buFont typeface="Arial,Sans-Serif" panose="020B0604020202020204" pitchFamily="34" charset="0"/>
              <a:buChar char="•"/>
              <a:defRPr/>
            </a:pPr>
            <a:r>
              <a:rPr lang="en-GB" dirty="0">
                <a:sym typeface="Calibri"/>
              </a:rPr>
              <a:t>Participants are to be made aware of the </a:t>
            </a:r>
            <a:r>
              <a:rPr lang="en-GB" dirty="0"/>
              <a:t>competencies of SATO that are considered while selecting/nominating </a:t>
            </a:r>
            <a:r>
              <a:rPr lang="en-GB" baseline="0" dirty="0"/>
              <a:t>SATO in any field mission by UNHQ</a:t>
            </a:r>
            <a:r>
              <a:rPr lang="en-GB" dirty="0">
                <a:sym typeface="Calibri"/>
              </a:rPr>
              <a:t>.</a:t>
            </a:r>
            <a:endParaRPr lang="en-US" b="0" i="0" u="none" strike="noStrike" cap="none" dirty="0">
              <a:effectLst/>
            </a:endParaRPr>
          </a:p>
          <a:p>
            <a:pPr marL="0" indent="0" defTabSz="939363">
              <a:defRPr/>
            </a:pPr>
            <a:endParaRPr lang="en-GB" dirty="0"/>
          </a:p>
          <a:p>
            <a:pPr marL="0" indent="0"/>
            <a:r>
              <a:rPr lang="en-GB" b="1" u="sng" dirty="0"/>
              <a:t>References/further reading</a:t>
            </a:r>
          </a:p>
          <a:p>
            <a:pPr marL="171450" indent="-171450">
              <a:buFont typeface="Arial" pitchFamily="34" charset="0"/>
              <a:buChar char="•"/>
            </a:pPr>
            <a:r>
              <a:rPr lang="en-GB" b="0" dirty="0"/>
              <a:t>  Annex</a:t>
            </a:r>
            <a:r>
              <a:rPr lang="en-GB" b="0" baseline="0" dirty="0"/>
              <a:t> D</a:t>
            </a:r>
            <a:r>
              <a:rPr lang="en-GB" b="0" dirty="0"/>
              <a:t> of UNMAM, Page </a:t>
            </a:r>
            <a:r>
              <a:rPr lang="en-US" b="0" dirty="0"/>
              <a:t>43</a:t>
            </a:r>
          </a:p>
          <a:p>
            <a:pPr marL="0" indent="0">
              <a:buClr>
                <a:schemeClr val="dk1"/>
              </a:buClr>
              <a:buSzPts val="1200"/>
              <a:buFont typeface="Calibri"/>
            </a:pPr>
            <a:endParaRPr lang="en-GB" b="1" dirty="0"/>
          </a:p>
          <a:p>
            <a:endParaRPr lang="en-US" dirty="0"/>
          </a:p>
        </p:txBody>
      </p:sp>
      <p:sp>
        <p:nvSpPr>
          <p:cNvPr id="4" name="Slide Number Placeholder 3"/>
          <p:cNvSpPr>
            <a:spLocks noGrp="1"/>
          </p:cNvSpPr>
          <p:nvPr>
            <p:ph type="sldNum" idx="10"/>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47</a:t>
            </a:fld>
            <a:endParaRPr kumimoji="0" lang="en-GB"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198135940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939363">
              <a:defRPr/>
            </a:pPr>
            <a:r>
              <a:rPr lang="en-GB" b="1" u="sng" dirty="0"/>
              <a:t>Main idea/objective for slide:</a:t>
            </a:r>
            <a:endParaRPr lang="en-GB" b="0" u="sng" dirty="0"/>
          </a:p>
          <a:p>
            <a:pPr marL="176131" indent="-176131">
              <a:buClr>
                <a:schemeClr val="dk1"/>
              </a:buClr>
              <a:buSzPts val="1200"/>
              <a:buFont typeface="Arial"/>
              <a:buChar char="•"/>
            </a:pPr>
            <a:r>
              <a:rPr lang="en-GB" b="0" dirty="0"/>
              <a:t>Describe</a:t>
            </a:r>
            <a:r>
              <a:rPr lang="en-GB" b="0" baseline="0" dirty="0"/>
              <a:t> the Competencies of SATO deployed in the field mission.</a:t>
            </a:r>
            <a:endParaRPr lang="en-GB" b="0" dirty="0"/>
          </a:p>
          <a:p>
            <a:pPr marL="176131" indent="-176131">
              <a:buClr>
                <a:schemeClr val="dk1"/>
              </a:buClr>
              <a:buSzPts val="1200"/>
              <a:buFont typeface="Arial"/>
              <a:buChar char="•"/>
            </a:pPr>
            <a:endParaRPr lang="en-GB" dirty="0"/>
          </a:p>
          <a:p>
            <a:pPr marL="0" indent="0" defTabSz="939363">
              <a:defRPr/>
            </a:pPr>
            <a:r>
              <a:rPr lang="en-GB" b="1" u="sng" dirty="0"/>
              <a:t>What the instructor should cover (in addition to slide content)</a:t>
            </a:r>
            <a:endParaRPr lang="en-GB" b="1" u="sng" dirty="0">
              <a:latin typeface="Arial"/>
              <a:ea typeface="Arial"/>
              <a:cs typeface="Arial"/>
              <a:sym typeface="Arial"/>
            </a:endParaRPr>
          </a:p>
          <a:p>
            <a:pPr marL="0" indent="-293551">
              <a:buFont typeface="Arial,Sans-Serif" panose="020B0604020202020204" pitchFamily="34" charset="0"/>
              <a:buChar char="•"/>
              <a:defRPr/>
            </a:pPr>
            <a:r>
              <a:rPr lang="en-GB" dirty="0">
                <a:sym typeface="Calibri"/>
              </a:rPr>
              <a:t>Participants are to be made aware of the </a:t>
            </a:r>
            <a:r>
              <a:rPr lang="en-GB" dirty="0"/>
              <a:t>competencies of SATO that are considered while selecting/nominating </a:t>
            </a:r>
            <a:r>
              <a:rPr lang="en-GB" baseline="0" dirty="0"/>
              <a:t>SATO in any field mission by UNHQ</a:t>
            </a:r>
            <a:r>
              <a:rPr lang="en-GB" dirty="0">
                <a:sym typeface="Calibri"/>
              </a:rPr>
              <a:t>.</a:t>
            </a:r>
            <a:endParaRPr lang="en-US" b="0" i="0" u="none" strike="noStrike" cap="none" dirty="0">
              <a:effectLst/>
            </a:endParaRPr>
          </a:p>
          <a:p>
            <a:pPr marL="0" indent="0" defTabSz="939363">
              <a:defRPr/>
            </a:pPr>
            <a:endParaRPr lang="en-GB" dirty="0"/>
          </a:p>
          <a:p>
            <a:pPr marL="0" indent="0"/>
            <a:r>
              <a:rPr lang="en-GB" b="1" u="sng" dirty="0"/>
              <a:t>References/further reading</a:t>
            </a:r>
          </a:p>
          <a:p>
            <a:pPr marL="171450" indent="-171450">
              <a:buFont typeface="Arial" pitchFamily="34" charset="0"/>
              <a:buChar char="•"/>
            </a:pPr>
            <a:r>
              <a:rPr lang="en-GB" b="0" dirty="0"/>
              <a:t>  Annex</a:t>
            </a:r>
            <a:r>
              <a:rPr lang="en-GB" b="0" baseline="0" dirty="0"/>
              <a:t> D</a:t>
            </a:r>
            <a:r>
              <a:rPr lang="en-GB" b="0" dirty="0"/>
              <a:t> of UNMAM, Page </a:t>
            </a:r>
            <a:r>
              <a:rPr lang="en-US" b="0" dirty="0"/>
              <a:t>43</a:t>
            </a:r>
          </a:p>
          <a:p>
            <a:pPr marL="0" indent="0">
              <a:buClr>
                <a:schemeClr val="dk1"/>
              </a:buClr>
              <a:buSzPts val="1200"/>
              <a:buFont typeface="Calibri"/>
            </a:pPr>
            <a:endParaRPr lang="en-GB" b="1" dirty="0"/>
          </a:p>
          <a:p>
            <a:endParaRPr lang="en-US" dirty="0"/>
          </a:p>
        </p:txBody>
      </p:sp>
      <p:sp>
        <p:nvSpPr>
          <p:cNvPr id="4" name="Slide Number Placeholder 3"/>
          <p:cNvSpPr>
            <a:spLocks noGrp="1"/>
          </p:cNvSpPr>
          <p:nvPr>
            <p:ph type="sldNum" idx="10"/>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48</a:t>
            </a:fld>
            <a:endParaRPr kumimoji="0" lang="en-GB"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198135940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939363">
              <a:defRPr/>
            </a:pPr>
            <a:r>
              <a:rPr lang="en-GB" b="1" u="sng" dirty="0"/>
              <a:t>Main idea/objective for slide:</a:t>
            </a:r>
          </a:p>
          <a:p>
            <a:pPr marL="176131" indent="-176131">
              <a:buClr>
                <a:schemeClr val="dk1"/>
              </a:buClr>
              <a:buSzPts val="1200"/>
              <a:buFont typeface="Arial"/>
              <a:buChar char="•"/>
            </a:pPr>
            <a:r>
              <a:rPr lang="en-GB" b="0" dirty="0"/>
              <a:t>Describe</a:t>
            </a:r>
            <a:r>
              <a:rPr lang="en-GB" b="0" baseline="0" dirty="0"/>
              <a:t> the Competencies of SATO deployed in the field mission.</a:t>
            </a:r>
            <a:endParaRPr lang="en-GB" b="0" dirty="0"/>
          </a:p>
          <a:p>
            <a:pPr marL="176131" indent="-176131">
              <a:buClr>
                <a:schemeClr val="dk1"/>
              </a:buClr>
              <a:buSzPts val="1200"/>
              <a:buFont typeface="Arial"/>
              <a:buChar char="•"/>
            </a:pPr>
            <a:endParaRPr lang="en-GB" dirty="0"/>
          </a:p>
          <a:p>
            <a:pPr marL="0" indent="0" defTabSz="939363">
              <a:defRPr/>
            </a:pPr>
            <a:r>
              <a:rPr lang="en-GB" b="1" u="sng" dirty="0"/>
              <a:t>What the instructor should cover (in addition to slide content)</a:t>
            </a:r>
            <a:endParaRPr lang="en-GB" b="1" u="sng" dirty="0">
              <a:latin typeface="Arial"/>
              <a:ea typeface="Arial"/>
              <a:cs typeface="Arial"/>
              <a:sym typeface="Arial"/>
            </a:endParaRPr>
          </a:p>
          <a:p>
            <a:pPr marL="0" indent="-293551">
              <a:buFont typeface="Arial,Sans-Serif" panose="020B0604020202020204" pitchFamily="34" charset="0"/>
              <a:buChar char="•"/>
              <a:defRPr/>
            </a:pPr>
            <a:r>
              <a:rPr lang="en-GB" dirty="0">
                <a:sym typeface="Calibri"/>
              </a:rPr>
              <a:t>Participants are to be made aware of the </a:t>
            </a:r>
            <a:r>
              <a:rPr lang="en-GB" dirty="0"/>
              <a:t>competencies of SATO that are considered while selecting/nominating </a:t>
            </a:r>
            <a:r>
              <a:rPr lang="en-GB" baseline="0" dirty="0"/>
              <a:t>SATO in any field mission by UNHQ</a:t>
            </a:r>
            <a:r>
              <a:rPr lang="en-GB" dirty="0">
                <a:sym typeface="Calibri"/>
              </a:rPr>
              <a:t>.</a:t>
            </a:r>
            <a:endParaRPr lang="en-US" b="0" i="0" u="none" strike="noStrike" cap="none" dirty="0">
              <a:effectLst/>
            </a:endParaRPr>
          </a:p>
          <a:p>
            <a:pPr marL="0" indent="0" defTabSz="939363">
              <a:defRPr/>
            </a:pPr>
            <a:endParaRPr lang="en-GB" dirty="0"/>
          </a:p>
          <a:p>
            <a:pPr marL="0" indent="0"/>
            <a:r>
              <a:rPr lang="en-GB" b="1" u="sng" dirty="0"/>
              <a:t>References/further reading</a:t>
            </a:r>
          </a:p>
          <a:p>
            <a:pPr marL="171450" indent="-171450">
              <a:buFont typeface="Arial" pitchFamily="34" charset="0"/>
              <a:buChar char="•"/>
            </a:pPr>
            <a:r>
              <a:rPr lang="en-GB" b="0" dirty="0"/>
              <a:t>  Annex</a:t>
            </a:r>
            <a:r>
              <a:rPr lang="en-GB" b="0" baseline="0" dirty="0"/>
              <a:t> D</a:t>
            </a:r>
            <a:r>
              <a:rPr lang="en-GB" b="0" dirty="0"/>
              <a:t> of UNMAM, Page </a:t>
            </a:r>
            <a:r>
              <a:rPr lang="en-US" b="0" dirty="0"/>
              <a:t>43</a:t>
            </a:r>
          </a:p>
          <a:p>
            <a:pPr marL="0" indent="0">
              <a:buClr>
                <a:schemeClr val="dk1"/>
              </a:buClr>
              <a:buSzPts val="1200"/>
              <a:buFont typeface="Calibri"/>
            </a:pPr>
            <a:endParaRPr lang="en-GB" b="1" dirty="0"/>
          </a:p>
          <a:p>
            <a:endParaRPr lang="en-US" dirty="0"/>
          </a:p>
        </p:txBody>
      </p:sp>
      <p:sp>
        <p:nvSpPr>
          <p:cNvPr id="4" name="Slide Number Placeholder 3"/>
          <p:cNvSpPr>
            <a:spLocks noGrp="1"/>
          </p:cNvSpPr>
          <p:nvPr>
            <p:ph type="sldNum" idx="10"/>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49</a:t>
            </a:fld>
            <a:endParaRPr kumimoji="0" lang="en-GB"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19813594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none" strike="noStrike" kern="1200" cap="none" dirty="0">
                <a:solidFill>
                  <a:schemeClr val="tx1"/>
                </a:solidFill>
                <a:effectLst/>
                <a:latin typeface="Calibri"/>
                <a:ea typeface="Calibri"/>
                <a:cs typeface="Calibri"/>
                <a:sym typeface="Calibri"/>
              </a:rPr>
              <a:t>Ask participants </a:t>
            </a:r>
            <a:r>
              <a:rPr lang="en-IE" b="1" dirty="0"/>
              <a:t>to identify risks when there are poor or no ammunition surveillance and inspection plans</a:t>
            </a:r>
          </a:p>
          <a:p>
            <a:pPr marL="171450" lvl="0" indent="-171450">
              <a:buFont typeface="Arial" panose="020B0604020202020204" pitchFamily="34" charset="0"/>
              <a:buChar char="•"/>
            </a:pPr>
            <a:endParaRPr lang="en-GB" sz="1200" b="0"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What the instructor should cover (in addition to slide content)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b="0" u="sng" dirty="0">
              <a:latin typeface="Arial"/>
              <a:ea typeface="Arial"/>
              <a:cs typeface="Arial"/>
              <a:sym typeface="Arial"/>
            </a:endParaRPr>
          </a:p>
          <a:p>
            <a:pPr marL="171450" lvl="0" indent="-171450">
              <a:buFont typeface="Arial" panose="020B0604020202020204" pitchFamily="34" charset="0"/>
              <a:buChar char="•"/>
            </a:pPr>
            <a:r>
              <a:rPr lang="en-GB" sz="1200" b="0" i="0" u="none" strike="noStrike" cap="none" dirty="0">
                <a:solidFill>
                  <a:schemeClr val="dk1"/>
                </a:solidFill>
                <a:effectLst/>
                <a:latin typeface="Calibri"/>
                <a:ea typeface="Calibri"/>
                <a:cs typeface="Calibri"/>
                <a:sym typeface="Calibri"/>
              </a:rPr>
              <a:t>Explore with participants </a:t>
            </a:r>
            <a:r>
              <a:rPr lang="en-GB" sz="1200" b="1" i="0" u="none" strike="noStrike" cap="none" dirty="0">
                <a:solidFill>
                  <a:schemeClr val="dk1"/>
                </a:solidFill>
                <a:effectLst/>
                <a:latin typeface="Calibri"/>
                <a:ea typeface="Calibri"/>
                <a:cs typeface="Calibri"/>
                <a:sym typeface="Calibri"/>
              </a:rPr>
              <a:t>the likelihood and the impact </a:t>
            </a:r>
            <a:r>
              <a:rPr lang="en-GB" sz="1200" b="0" i="0" u="none" strike="noStrike" cap="none" dirty="0">
                <a:solidFill>
                  <a:schemeClr val="dk1"/>
                </a:solidFill>
                <a:effectLst/>
                <a:latin typeface="Calibri"/>
                <a:ea typeface="Calibri"/>
                <a:cs typeface="Calibri"/>
                <a:sym typeface="Calibri"/>
              </a:rPr>
              <a:t>of a serious event when inadequate ammunition surveillance, stock management or poor inspection plans are in place. </a:t>
            </a:r>
          </a:p>
          <a:p>
            <a:pPr marL="171450" lvl="0" indent="-171450">
              <a:buFont typeface="Arial" panose="020B0604020202020204" pitchFamily="34" charset="0"/>
              <a:buChar char="•"/>
            </a:pPr>
            <a:r>
              <a:rPr lang="en-IE" sz="1200" kern="1200" dirty="0">
                <a:solidFill>
                  <a:schemeClr val="tx1"/>
                </a:solidFill>
                <a:effectLst/>
                <a:latin typeface="+mn-lt"/>
                <a:ea typeface="+mn-ea"/>
                <a:cs typeface="+mn-cs"/>
              </a:rPr>
              <a:t>Write ideas on a flipchart</a:t>
            </a:r>
          </a:p>
          <a:p>
            <a:pPr marL="171450" lvl="0" indent="-171450">
              <a:buFont typeface="Arial" panose="020B0604020202020204" pitchFamily="34" charset="0"/>
              <a:buChar char="•"/>
            </a:pPr>
            <a:endParaRPr lang="en-IE" sz="1200" kern="1200" dirty="0">
              <a:solidFill>
                <a:schemeClr val="tx1"/>
              </a:solidFill>
              <a:effectLst/>
              <a:latin typeface="+mn-lt"/>
              <a:ea typeface="+mn-ea"/>
              <a:cs typeface="+mn-cs"/>
            </a:endParaRPr>
          </a:p>
          <a:p>
            <a:pPr marL="171450" lvl="0" indent="-171450">
              <a:buFont typeface="Arial" panose="020B0604020202020204" pitchFamily="34" charset="0"/>
              <a:buChar char="•"/>
            </a:pPr>
            <a:endParaRPr lang="en-IE"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5</a:t>
            </a:fld>
            <a:endParaRPr lang="en-IE"/>
          </a:p>
        </p:txBody>
      </p:sp>
    </p:spTree>
    <p:extLst>
      <p:ext uri="{BB962C8B-B14F-4D97-AF65-F5344CB8AC3E}">
        <p14:creationId xmlns:p14="http://schemas.microsoft.com/office/powerpoint/2010/main" val="262517942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939363">
              <a:defRPr/>
            </a:pPr>
            <a:r>
              <a:rPr lang="en-GB" b="1" u="sng" dirty="0"/>
              <a:t>Main idea/objective for slide:</a:t>
            </a:r>
          </a:p>
          <a:p>
            <a:pPr marL="176131" indent="-176131">
              <a:buClr>
                <a:schemeClr val="dk1"/>
              </a:buClr>
              <a:buSzPts val="1200"/>
              <a:buFont typeface="Arial"/>
              <a:buChar char="•"/>
            </a:pPr>
            <a:r>
              <a:rPr lang="en-GB" b="0" dirty="0"/>
              <a:t>Describe</a:t>
            </a:r>
            <a:r>
              <a:rPr lang="en-GB" b="0" baseline="0" dirty="0"/>
              <a:t> the Responsibilities of SATO deployed in the field mission.</a:t>
            </a:r>
            <a:endParaRPr lang="en-GB" b="0" dirty="0"/>
          </a:p>
          <a:p>
            <a:pPr marL="176131" indent="-176131">
              <a:buClr>
                <a:schemeClr val="dk1"/>
              </a:buClr>
              <a:buSzPts val="1200"/>
              <a:buFont typeface="Arial"/>
              <a:buChar char="•"/>
            </a:pPr>
            <a:endParaRPr lang="en-GB" dirty="0"/>
          </a:p>
          <a:p>
            <a:pPr marL="0" indent="0" defTabSz="939363">
              <a:defRPr/>
            </a:pPr>
            <a:r>
              <a:rPr lang="en-GB" b="1" u="sng" dirty="0"/>
              <a:t>What the instructor should cover (in addition to slide content)</a:t>
            </a:r>
            <a:endParaRPr lang="en-GB" b="1" u="sng" dirty="0">
              <a:latin typeface="Arial"/>
              <a:ea typeface="Arial"/>
              <a:cs typeface="Arial"/>
              <a:sym typeface="Arial"/>
            </a:endParaRPr>
          </a:p>
          <a:p>
            <a:pPr marL="0" indent="-293551">
              <a:buFont typeface="Arial,Sans-Serif" panose="020B0604020202020204" pitchFamily="34" charset="0"/>
              <a:buChar char="•"/>
              <a:defRPr/>
            </a:pPr>
            <a:r>
              <a:rPr lang="en-GB" dirty="0">
                <a:sym typeface="Calibri"/>
              </a:rPr>
              <a:t>Participants are to be made aware of the </a:t>
            </a:r>
            <a:r>
              <a:rPr lang="en-GB" dirty="0"/>
              <a:t>responsibilities of SATO that are required to be performed by SATO</a:t>
            </a:r>
            <a:r>
              <a:rPr lang="en-GB" baseline="0" dirty="0"/>
              <a:t> in the field missions</a:t>
            </a:r>
            <a:r>
              <a:rPr lang="en-GB" dirty="0">
                <a:sym typeface="Calibri"/>
              </a:rPr>
              <a:t>.</a:t>
            </a:r>
            <a:endParaRPr lang="en-US" b="0" i="0" u="none" strike="noStrike" cap="none" dirty="0">
              <a:effectLst/>
            </a:endParaRPr>
          </a:p>
          <a:p>
            <a:pPr marL="0" indent="0" defTabSz="939363">
              <a:defRPr/>
            </a:pPr>
            <a:endParaRPr lang="en-GB" dirty="0"/>
          </a:p>
          <a:p>
            <a:pPr marL="0" indent="0"/>
            <a:r>
              <a:rPr lang="en-GB" b="1" u="sng" dirty="0"/>
              <a:t>References/further reading</a:t>
            </a:r>
          </a:p>
          <a:p>
            <a:pPr marL="171450" indent="-171450">
              <a:buFont typeface="Arial" pitchFamily="34" charset="0"/>
              <a:buChar char="•"/>
            </a:pPr>
            <a:r>
              <a:rPr lang="en-GB" b="0" dirty="0"/>
              <a:t>  Annex</a:t>
            </a:r>
            <a:r>
              <a:rPr lang="en-GB" b="0" baseline="0" dirty="0"/>
              <a:t> D</a:t>
            </a:r>
            <a:r>
              <a:rPr lang="en-GB" b="0" dirty="0"/>
              <a:t> of UNMAM, Page </a:t>
            </a:r>
            <a:r>
              <a:rPr lang="en-US" b="0" dirty="0"/>
              <a:t>43</a:t>
            </a:r>
          </a:p>
        </p:txBody>
      </p:sp>
      <p:sp>
        <p:nvSpPr>
          <p:cNvPr id="4" name="Slide Number Placeholder 3"/>
          <p:cNvSpPr>
            <a:spLocks noGrp="1"/>
          </p:cNvSpPr>
          <p:nvPr>
            <p:ph type="sldNum" idx="10"/>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50</a:t>
            </a:fld>
            <a:endParaRPr kumimoji="0" lang="en-GB"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198135940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939363">
              <a:defRPr/>
            </a:pPr>
            <a:r>
              <a:rPr lang="en-GB" b="1" u="sng" dirty="0"/>
              <a:t>Main idea/objective for slide:</a:t>
            </a:r>
          </a:p>
          <a:p>
            <a:pPr marL="176131" indent="-176131">
              <a:buClr>
                <a:schemeClr val="dk1"/>
              </a:buClr>
              <a:buSzPts val="1200"/>
              <a:buFont typeface="Arial"/>
              <a:buChar char="•"/>
            </a:pPr>
            <a:r>
              <a:rPr lang="en-GB" b="0" dirty="0"/>
              <a:t>Describe</a:t>
            </a:r>
            <a:r>
              <a:rPr lang="en-GB" b="0" baseline="0" dirty="0"/>
              <a:t> the Responsibilities of SATO deployed in the field mission.</a:t>
            </a:r>
            <a:endParaRPr lang="en-GB" b="0" dirty="0"/>
          </a:p>
          <a:p>
            <a:pPr marL="176131" indent="-176131">
              <a:buClr>
                <a:schemeClr val="dk1"/>
              </a:buClr>
              <a:buSzPts val="1200"/>
              <a:buFont typeface="Arial"/>
              <a:buChar char="•"/>
            </a:pPr>
            <a:endParaRPr lang="en-GB" dirty="0"/>
          </a:p>
          <a:p>
            <a:pPr marL="0" indent="0" defTabSz="939363">
              <a:defRPr/>
            </a:pPr>
            <a:r>
              <a:rPr lang="en-GB" b="1" u="sng" dirty="0"/>
              <a:t>What the instructor should cover (in addition to slide content)</a:t>
            </a:r>
            <a:endParaRPr lang="en-GB" b="1" u="sng" dirty="0">
              <a:latin typeface="Arial"/>
              <a:ea typeface="Arial"/>
              <a:cs typeface="Arial"/>
              <a:sym typeface="Arial"/>
            </a:endParaRPr>
          </a:p>
          <a:p>
            <a:pPr marL="0" indent="-293551">
              <a:buFont typeface="Arial,Sans-Serif" panose="020B0604020202020204" pitchFamily="34" charset="0"/>
              <a:buChar char="•"/>
              <a:defRPr/>
            </a:pPr>
            <a:r>
              <a:rPr lang="en-GB" dirty="0">
                <a:sym typeface="Calibri"/>
              </a:rPr>
              <a:t>Participants are to be made aware of the </a:t>
            </a:r>
            <a:r>
              <a:rPr lang="en-GB" dirty="0"/>
              <a:t>responsibilities of SATO that are required to be performed by SATO</a:t>
            </a:r>
            <a:r>
              <a:rPr lang="en-GB" baseline="0" dirty="0"/>
              <a:t> in the field missions</a:t>
            </a:r>
            <a:r>
              <a:rPr lang="en-GB" dirty="0">
                <a:sym typeface="Calibri"/>
              </a:rPr>
              <a:t>.</a:t>
            </a:r>
            <a:endParaRPr lang="en-US" b="0" i="0" u="none" strike="noStrike" cap="none" dirty="0">
              <a:effectLst/>
            </a:endParaRPr>
          </a:p>
          <a:p>
            <a:pPr marL="0" indent="0" defTabSz="939363">
              <a:defRPr/>
            </a:pPr>
            <a:endParaRPr lang="en-GB" dirty="0"/>
          </a:p>
          <a:p>
            <a:pPr marL="0" indent="0"/>
            <a:r>
              <a:rPr lang="en-GB" b="1" u="sng" dirty="0"/>
              <a:t>References/further reading</a:t>
            </a:r>
          </a:p>
          <a:p>
            <a:pPr marL="171450" indent="-171450">
              <a:buFont typeface="Arial" pitchFamily="34" charset="0"/>
              <a:buChar char="•"/>
            </a:pPr>
            <a:r>
              <a:rPr lang="en-GB" b="0" dirty="0"/>
              <a:t>  Annex</a:t>
            </a:r>
            <a:r>
              <a:rPr lang="en-GB" b="0" baseline="0" dirty="0"/>
              <a:t> D</a:t>
            </a:r>
            <a:r>
              <a:rPr lang="en-GB" b="0" dirty="0"/>
              <a:t> of UNMAM, Page </a:t>
            </a:r>
            <a:r>
              <a:rPr lang="en-US" b="0" dirty="0"/>
              <a:t>43</a:t>
            </a:r>
          </a:p>
          <a:p>
            <a:pPr marL="0" indent="0">
              <a:buClr>
                <a:schemeClr val="dk1"/>
              </a:buClr>
              <a:buSzPts val="1200"/>
              <a:buFont typeface="Calibri"/>
            </a:pPr>
            <a:endParaRPr lang="en-GB" b="1" dirty="0"/>
          </a:p>
          <a:p>
            <a:endParaRPr lang="en-US" dirty="0"/>
          </a:p>
        </p:txBody>
      </p:sp>
      <p:sp>
        <p:nvSpPr>
          <p:cNvPr id="4" name="Slide Number Placeholder 3"/>
          <p:cNvSpPr>
            <a:spLocks noGrp="1"/>
          </p:cNvSpPr>
          <p:nvPr>
            <p:ph type="sldNum" idx="10"/>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51</a:t>
            </a:fld>
            <a:endParaRPr kumimoji="0" lang="en-GB"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198135940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939363">
              <a:defRPr/>
            </a:pPr>
            <a:r>
              <a:rPr lang="en-GB" b="1" u="sng" dirty="0"/>
              <a:t>Main idea/objective for slide:</a:t>
            </a:r>
          </a:p>
          <a:p>
            <a:pPr marL="176131" indent="-176131">
              <a:buClr>
                <a:schemeClr val="dk1"/>
              </a:buClr>
              <a:buSzPts val="1200"/>
              <a:buFont typeface="Arial"/>
              <a:buChar char="•"/>
            </a:pPr>
            <a:r>
              <a:rPr lang="en-GB" b="0" dirty="0"/>
              <a:t>Describe</a:t>
            </a:r>
            <a:r>
              <a:rPr lang="en-GB" b="0" baseline="0" dirty="0"/>
              <a:t> the Responsibilities of SATO deployed in the field mission.</a:t>
            </a:r>
            <a:endParaRPr lang="en-GB" b="0" dirty="0"/>
          </a:p>
          <a:p>
            <a:pPr marL="176131" indent="-176131">
              <a:buClr>
                <a:schemeClr val="dk1"/>
              </a:buClr>
              <a:buSzPts val="1200"/>
              <a:buFont typeface="Arial"/>
              <a:buChar char="•"/>
            </a:pPr>
            <a:endParaRPr lang="en-GB" dirty="0"/>
          </a:p>
          <a:p>
            <a:pPr marL="0" indent="0" defTabSz="939363">
              <a:defRPr/>
            </a:pPr>
            <a:r>
              <a:rPr lang="en-GB" b="1" u="sng" dirty="0"/>
              <a:t>What the instructor should cover (in addition to slide content)</a:t>
            </a:r>
            <a:endParaRPr lang="en-GB" b="1" u="sng" dirty="0">
              <a:latin typeface="Arial"/>
              <a:ea typeface="Arial"/>
              <a:cs typeface="Arial"/>
              <a:sym typeface="Arial"/>
            </a:endParaRPr>
          </a:p>
          <a:p>
            <a:pPr marL="0" indent="-293551">
              <a:buFont typeface="Arial,Sans-Serif" panose="020B0604020202020204" pitchFamily="34" charset="0"/>
              <a:buChar char="•"/>
              <a:defRPr/>
            </a:pPr>
            <a:r>
              <a:rPr lang="en-GB" dirty="0">
                <a:sym typeface="Calibri"/>
              </a:rPr>
              <a:t>Participants are to be made aware of the </a:t>
            </a:r>
            <a:r>
              <a:rPr lang="en-GB" dirty="0"/>
              <a:t>responsibilities of SATO that are required to be performed by SATO</a:t>
            </a:r>
            <a:r>
              <a:rPr lang="en-GB" baseline="0" dirty="0"/>
              <a:t> in the field missions</a:t>
            </a:r>
            <a:r>
              <a:rPr lang="en-GB" dirty="0">
                <a:sym typeface="Calibri"/>
              </a:rPr>
              <a:t>.</a:t>
            </a:r>
            <a:endParaRPr lang="en-US" b="0" i="0" u="none" strike="noStrike" cap="none" dirty="0">
              <a:effectLst/>
            </a:endParaRPr>
          </a:p>
          <a:p>
            <a:pPr marL="0" indent="0" defTabSz="939363">
              <a:defRPr/>
            </a:pPr>
            <a:endParaRPr lang="en-GB" dirty="0"/>
          </a:p>
          <a:p>
            <a:pPr marL="0" indent="0"/>
            <a:r>
              <a:rPr lang="en-GB" b="1" u="sng" dirty="0"/>
              <a:t>References/further reading</a:t>
            </a:r>
          </a:p>
          <a:p>
            <a:pPr marL="171450" indent="-171450">
              <a:buFont typeface="Arial" pitchFamily="34" charset="0"/>
              <a:buChar char="•"/>
            </a:pPr>
            <a:r>
              <a:rPr lang="en-GB" b="0" dirty="0"/>
              <a:t>  Annex</a:t>
            </a:r>
            <a:r>
              <a:rPr lang="en-GB" b="0" baseline="0" dirty="0"/>
              <a:t> D</a:t>
            </a:r>
            <a:r>
              <a:rPr lang="en-GB" b="0" dirty="0"/>
              <a:t> of UNMAM, Page </a:t>
            </a:r>
            <a:r>
              <a:rPr lang="en-US" b="0" dirty="0"/>
              <a:t>43</a:t>
            </a:r>
          </a:p>
          <a:p>
            <a:endParaRPr lang="en-US" dirty="0"/>
          </a:p>
        </p:txBody>
      </p:sp>
      <p:sp>
        <p:nvSpPr>
          <p:cNvPr id="4" name="Slide Number Placeholder 3"/>
          <p:cNvSpPr>
            <a:spLocks noGrp="1"/>
          </p:cNvSpPr>
          <p:nvPr>
            <p:ph type="sldNum" idx="10"/>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52</a:t>
            </a:fld>
            <a:endParaRPr kumimoji="0" lang="en-GB"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198135940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9:notes"/>
          <p:cNvSpPr>
            <a:spLocks noGrp="1" noRot="1" noChangeAspect="1"/>
          </p:cNvSpPr>
          <p:nvPr>
            <p:ph type="sldImg" idx="2"/>
          </p:nvPr>
        </p:nvSpPr>
        <p:spPr>
          <a:xfrm>
            <a:off x="1431925" y="1169988"/>
            <a:ext cx="4213225" cy="31607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 name="Google Shape;131;p9:notes"/>
          <p:cNvSpPr txBox="1">
            <a:spLocks noGrp="1"/>
          </p:cNvSpPr>
          <p:nvPr>
            <p:ph type="body" idx="1"/>
          </p:nvPr>
        </p:nvSpPr>
        <p:spPr>
          <a:xfrm>
            <a:off x="707708" y="4505980"/>
            <a:ext cx="5661660" cy="3686711"/>
          </a:xfrm>
          <a:prstGeom prst="rect">
            <a:avLst/>
          </a:prstGeom>
          <a:noFill/>
          <a:ln>
            <a:noFill/>
          </a:ln>
        </p:spPr>
        <p:txBody>
          <a:bodyPr spcFirstLastPara="1" wrap="square" lIns="93921" tIns="46948" rIns="93921" bIns="46948" anchor="t" anchorCtr="0">
            <a:noAutofit/>
          </a:bodyPr>
          <a:lstStyle/>
          <a:p>
            <a:pPr marL="0" indent="0" defTabSz="939363">
              <a:defRPr/>
            </a:pPr>
            <a:r>
              <a:rPr lang="en-GB" b="1" u="sng" dirty="0"/>
              <a:t>Main idea/objective for slide:</a:t>
            </a:r>
          </a:p>
          <a:p>
            <a:pPr marL="0" indent="0">
              <a:buClr>
                <a:schemeClr val="dk1"/>
              </a:buClr>
              <a:buSzPts val="1200"/>
            </a:pPr>
            <a:r>
              <a:rPr lang="en-GB" b="0" dirty="0"/>
              <a:t>Discuss with the participants about the purpose of inspection.</a:t>
            </a:r>
            <a:endParaRPr lang="en-GB" b="0" u="sng" dirty="0"/>
          </a:p>
          <a:p>
            <a:pPr marL="176131" indent="-176131">
              <a:buClr>
                <a:schemeClr val="dk1"/>
              </a:buClr>
              <a:buSzPts val="1200"/>
              <a:buFont typeface="Arial"/>
              <a:buChar char="•"/>
            </a:pPr>
            <a:endParaRPr lang="en-GB" u="sng" dirty="0"/>
          </a:p>
          <a:p>
            <a:pPr marL="0" indent="0">
              <a:buSzPts val="1200"/>
            </a:pPr>
            <a:r>
              <a:rPr lang="en-GB" b="1" u="sng" dirty="0"/>
              <a:t>What the instructor should cover (in addition to slide content)</a:t>
            </a:r>
            <a:endParaRPr lang="en-GB" b="1" u="sng" dirty="0">
              <a:ea typeface="Arial"/>
            </a:endParaRPr>
          </a:p>
          <a:p>
            <a:pPr marL="171450" indent="-171450">
              <a:buFont typeface="Wingdings" pitchFamily="2" charset="2"/>
              <a:buChar char="§"/>
            </a:pPr>
            <a:r>
              <a:rPr lang="en-GB" dirty="0"/>
              <a:t>Highlight the importance of inspection as </a:t>
            </a:r>
            <a:r>
              <a:rPr lang="en-US" sz="1200" b="0" i="0" u="none" strike="noStrike" cap="none" baseline="0" dirty="0">
                <a:solidFill>
                  <a:schemeClr val="dk1"/>
                </a:solidFill>
                <a:latin typeface="Calibri"/>
                <a:ea typeface="Calibri"/>
                <a:cs typeface="Calibri"/>
                <a:sym typeface="Calibri"/>
              </a:rPr>
              <a:t>ammunition contains high energy material and is designed to be as lethal as possible, it is highly desired that it is safe, reliable and effective during operation, transportation and handling. </a:t>
            </a:r>
            <a:endParaRPr lang="en-GB" dirty="0"/>
          </a:p>
          <a:p>
            <a:pPr marL="0" indent="0"/>
            <a:endParaRPr lang="en-GB" dirty="0"/>
          </a:p>
          <a:p>
            <a:pPr marL="0" indent="0"/>
            <a:r>
              <a:rPr lang="en-GB" b="1" u="sng" dirty="0"/>
              <a:t>References/further reading</a:t>
            </a:r>
          </a:p>
          <a:p>
            <a:pPr marL="171450" indent="-171450">
              <a:buFont typeface="Wingdings" pitchFamily="2" charset="2"/>
              <a:buChar char="§"/>
            </a:pPr>
            <a:r>
              <a:rPr lang="en-GB" b="0" dirty="0"/>
              <a:t>UNMAM-2020</a:t>
            </a:r>
          </a:p>
          <a:p>
            <a:pPr marL="171450" indent="-171450">
              <a:buFont typeface="Wingdings" pitchFamily="2" charset="2"/>
              <a:buChar char="§"/>
            </a:pPr>
            <a:r>
              <a:rPr lang="en-GB" b="0" dirty="0"/>
              <a:t>IATG 07.20 Inspection of Ammunition, Annex C "Guidance on physical inspection of ammunition"</a:t>
            </a:r>
          </a:p>
          <a:p>
            <a:pPr marL="0" indent="0">
              <a:buClr>
                <a:schemeClr val="dk1"/>
              </a:buClr>
              <a:buSzPts val="1200"/>
            </a:pPr>
            <a:endParaRPr dirty="0"/>
          </a:p>
        </p:txBody>
      </p:sp>
      <p:sp>
        <p:nvSpPr>
          <p:cNvPr id="132" name="Google Shape;132;p9:notes"/>
          <p:cNvSpPr txBox="1">
            <a:spLocks noGrp="1"/>
          </p:cNvSpPr>
          <p:nvPr>
            <p:ph type="sldNum" idx="12"/>
          </p:nvPr>
        </p:nvSpPr>
        <p:spPr>
          <a:xfrm>
            <a:off x="4008705" y="8893297"/>
            <a:ext cx="3066733" cy="469779"/>
          </a:xfrm>
          <a:prstGeom prst="rect">
            <a:avLst/>
          </a:prstGeom>
          <a:noFill/>
          <a:ln>
            <a:noFill/>
          </a:ln>
        </p:spPr>
        <p:txBody>
          <a:bodyPr spcFirstLastPara="1" wrap="square" lIns="93921" tIns="46948" rIns="93921" bIns="46948"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54</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5782376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9:notes"/>
          <p:cNvSpPr>
            <a:spLocks noGrp="1" noRot="1" noChangeAspect="1"/>
          </p:cNvSpPr>
          <p:nvPr>
            <p:ph type="sldImg" idx="2"/>
          </p:nvPr>
        </p:nvSpPr>
        <p:spPr>
          <a:xfrm>
            <a:off x="1431925" y="1169988"/>
            <a:ext cx="4213225" cy="31607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 name="Google Shape;131;p9:notes"/>
          <p:cNvSpPr txBox="1">
            <a:spLocks noGrp="1"/>
          </p:cNvSpPr>
          <p:nvPr>
            <p:ph type="body" idx="1"/>
          </p:nvPr>
        </p:nvSpPr>
        <p:spPr>
          <a:xfrm>
            <a:off x="707708" y="4505980"/>
            <a:ext cx="5661660" cy="3686711"/>
          </a:xfrm>
          <a:prstGeom prst="rect">
            <a:avLst/>
          </a:prstGeom>
          <a:noFill/>
          <a:ln>
            <a:noFill/>
          </a:ln>
        </p:spPr>
        <p:txBody>
          <a:bodyPr spcFirstLastPara="1" wrap="square" lIns="93921" tIns="46948" rIns="93921" bIns="46948" anchor="t" anchorCtr="0">
            <a:noAutofit/>
          </a:bodyPr>
          <a:lstStyle/>
          <a:p>
            <a:pPr marL="0" indent="0" defTabSz="939363">
              <a:defRPr/>
            </a:pPr>
            <a:r>
              <a:rPr lang="en-GB" b="1" u="sng" dirty="0"/>
              <a:t>Main idea/objective for slide:</a:t>
            </a:r>
          </a:p>
          <a:p>
            <a:pPr marL="0" indent="0">
              <a:buClr>
                <a:schemeClr val="dk1"/>
              </a:buClr>
              <a:buSzPts val="1200"/>
            </a:pPr>
            <a:r>
              <a:rPr lang="en-GB" b="0" dirty="0"/>
              <a:t>Discuss with the participants about the frequency of inspection and how to physically inspect ammunition and what are the most common inspection points to observe and record</a:t>
            </a:r>
            <a:endParaRPr lang="en-GB" b="0" u="sng" dirty="0"/>
          </a:p>
          <a:p>
            <a:pPr marL="176131" indent="-176131">
              <a:buClr>
                <a:schemeClr val="dk1"/>
              </a:buClr>
              <a:buSzPts val="1200"/>
              <a:buFont typeface="Arial"/>
              <a:buChar char="•"/>
            </a:pPr>
            <a:endParaRPr lang="en-GB" u="sng" dirty="0"/>
          </a:p>
          <a:p>
            <a:pPr marL="0" indent="0">
              <a:buSzPts val="1200"/>
            </a:pPr>
            <a:r>
              <a:rPr lang="en-GB" b="1" u="sng" dirty="0"/>
              <a:t>What the instructor should cover (in addition to slide content)</a:t>
            </a:r>
            <a:endParaRPr lang="en-GB" b="1" u="sng" dirty="0">
              <a:ea typeface="Arial"/>
            </a:endParaRPr>
          </a:p>
          <a:p>
            <a:pPr marL="171450" indent="-171450">
              <a:buFont typeface="Wingdings" pitchFamily="2" charset="2"/>
              <a:buChar char="§"/>
            </a:pPr>
            <a:r>
              <a:rPr lang="en-GB" dirty="0"/>
              <a:t>Outline the various parts and components of ammunition that should be inspected and the observations recorded.</a:t>
            </a:r>
          </a:p>
          <a:p>
            <a:pPr marL="0" indent="0"/>
            <a:endParaRPr lang="en-GB" dirty="0"/>
          </a:p>
          <a:p>
            <a:pPr marL="171450" indent="-171450">
              <a:buFont typeface="Wingdings" pitchFamily="2" charset="2"/>
              <a:buChar char="§"/>
            </a:pPr>
            <a:r>
              <a:rPr lang="en-GB" dirty="0"/>
              <a:t>Print template from UNMAM</a:t>
            </a:r>
          </a:p>
          <a:p>
            <a:pPr marL="0" indent="0"/>
            <a:endParaRPr lang="en-GB" dirty="0"/>
          </a:p>
          <a:p>
            <a:pPr marL="0" indent="0"/>
            <a:r>
              <a:rPr lang="en-GB" b="1" u="sng" dirty="0"/>
              <a:t>References/further reading</a:t>
            </a:r>
          </a:p>
          <a:p>
            <a:pPr marL="171450" indent="-171450">
              <a:buFont typeface="Wingdings" pitchFamily="2" charset="2"/>
              <a:buChar char="§"/>
            </a:pPr>
            <a:r>
              <a:rPr lang="en-GB" b="0" dirty="0"/>
              <a:t>UNMAM-2020</a:t>
            </a:r>
          </a:p>
          <a:p>
            <a:pPr marL="171450" indent="-171450">
              <a:buFont typeface="Wingdings" pitchFamily="2" charset="2"/>
              <a:buChar char="§"/>
            </a:pPr>
            <a:r>
              <a:rPr lang="en-GB" b="0" dirty="0"/>
              <a:t>IATG 07.20 Inspection of Ammunition, Annex C "Guidance on physical inspection of ammunition"</a:t>
            </a:r>
          </a:p>
          <a:p>
            <a:pPr marL="0" indent="0">
              <a:buClr>
                <a:schemeClr val="dk1"/>
              </a:buClr>
              <a:buSzPts val="1200"/>
            </a:pPr>
            <a:endParaRPr dirty="0"/>
          </a:p>
        </p:txBody>
      </p:sp>
      <p:sp>
        <p:nvSpPr>
          <p:cNvPr id="132" name="Google Shape;132;p9:notes"/>
          <p:cNvSpPr txBox="1">
            <a:spLocks noGrp="1"/>
          </p:cNvSpPr>
          <p:nvPr>
            <p:ph type="sldNum" idx="12"/>
          </p:nvPr>
        </p:nvSpPr>
        <p:spPr>
          <a:xfrm>
            <a:off x="4008705" y="8893297"/>
            <a:ext cx="3066733" cy="469779"/>
          </a:xfrm>
          <a:prstGeom prst="rect">
            <a:avLst/>
          </a:prstGeom>
          <a:noFill/>
          <a:ln>
            <a:noFill/>
          </a:ln>
        </p:spPr>
        <p:txBody>
          <a:bodyPr spcFirstLastPara="1" wrap="square" lIns="93921" tIns="46948" rIns="93921" bIns="46948"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55</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5782376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defRPr/>
            </a:pPr>
            <a:r>
              <a:rPr lang="en-GB" b="1" u="sng" dirty="0"/>
              <a:t>Main idea/objective for slide:</a:t>
            </a:r>
            <a:endParaRPr lang="en-US" dirty="0"/>
          </a:p>
          <a:p>
            <a:pPr marL="0" indent="0" defTabSz="939363">
              <a:defRPr/>
            </a:pPr>
            <a:r>
              <a:rPr lang="en-GB" b="0" dirty="0"/>
              <a:t>Discuss with the participants </a:t>
            </a:r>
            <a:r>
              <a:rPr lang="en-US" b="0" dirty="0"/>
              <a:t>about</a:t>
            </a:r>
            <a:r>
              <a:rPr lang="en-US" b="0" baseline="0" dirty="0"/>
              <a:t> the concurrence of Inspection and Evaluation Report by WAAB.</a:t>
            </a:r>
            <a:endParaRPr lang="en-US" b="0" dirty="0"/>
          </a:p>
          <a:p>
            <a:pPr marL="0" indent="0">
              <a:buClr>
                <a:schemeClr val="dk1"/>
              </a:buClr>
              <a:buSzPts val="1200"/>
            </a:pPr>
            <a:endParaRPr lang="en-GB" b="1" dirty="0"/>
          </a:p>
          <a:p>
            <a:pPr marL="0" indent="0" defTabSz="939363">
              <a:defRPr/>
            </a:pPr>
            <a:endParaRPr lang="en-GB" u="sng" dirty="0"/>
          </a:p>
          <a:p>
            <a:pPr marL="0" indent="0" defTabSz="939363">
              <a:defRPr/>
            </a:pPr>
            <a:r>
              <a:rPr lang="en-GB" b="1" i="0" u="sng" strike="noStrike" cap="none" dirty="0">
                <a:effectLst/>
                <a:sym typeface="Calibri"/>
              </a:rPr>
              <a:t>What the instructor should cover (in addition to slide content)</a:t>
            </a:r>
            <a:endParaRPr lang="en-GB" b="1" dirty="0"/>
          </a:p>
          <a:p>
            <a:pPr marL="0" indent="0"/>
            <a:r>
              <a:rPr lang="en-US" dirty="0"/>
              <a:t>Highlight the importance of concurrence by WAAB as well as non-compliance.</a:t>
            </a:r>
          </a:p>
          <a:p>
            <a:pPr marL="0" indent="0"/>
            <a:endParaRPr lang="en-GB" b="0" i="0" u="none" strike="noStrike" cap="none" dirty="0">
              <a:effectLst/>
            </a:endParaRPr>
          </a:p>
          <a:p>
            <a:pPr marL="0" indent="0"/>
            <a:r>
              <a:rPr lang="en-GB" b="1" i="0" u="sng" strike="noStrike" cap="none" dirty="0">
                <a:effectLst/>
                <a:sym typeface="Calibri"/>
              </a:rPr>
              <a:t>References/further reading</a:t>
            </a:r>
            <a:endParaRPr lang="en-US" b="1" dirty="0"/>
          </a:p>
          <a:p>
            <a:pPr marL="0" indent="0"/>
            <a:r>
              <a:rPr lang="en-GB" b="0" dirty="0"/>
              <a:t>UNMAM-2020</a:t>
            </a:r>
          </a:p>
          <a:p>
            <a:endParaRPr lang="en-US" dirty="0"/>
          </a:p>
        </p:txBody>
      </p:sp>
      <p:sp>
        <p:nvSpPr>
          <p:cNvPr id="4" name="Slide Number Placeholder 3"/>
          <p:cNvSpPr>
            <a:spLocks noGrp="1"/>
          </p:cNvSpPr>
          <p:nvPr>
            <p:ph type="sldNum" idx="10"/>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56</a:t>
            </a:fld>
            <a:endParaRPr kumimoji="0" lang="en-GB"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388028176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939363">
              <a:defRPr/>
            </a:pPr>
            <a:r>
              <a:rPr lang="en-GB" b="1" u="sng" dirty="0"/>
              <a:t>Main idea/objective for slide:</a:t>
            </a:r>
          </a:p>
          <a:p>
            <a:pPr marL="176131" indent="-176131">
              <a:buClr>
                <a:schemeClr val="dk1"/>
              </a:buClr>
              <a:buSzPts val="1200"/>
              <a:buFont typeface="Arial"/>
              <a:buChar char="•"/>
            </a:pPr>
            <a:r>
              <a:rPr lang="en-GB" b="0" dirty="0"/>
              <a:t>Discuss with the participants about summary.</a:t>
            </a:r>
            <a:endParaRPr lang="en-GB" b="0" i="0" strike="noStrike" cap="none" dirty="0">
              <a:effectLst/>
            </a:endParaRPr>
          </a:p>
          <a:p>
            <a:pPr marL="0" indent="0">
              <a:buSzPts val="1200"/>
              <a:defRPr/>
            </a:pPr>
            <a:endParaRPr lang="en-GB" b="1" dirty="0"/>
          </a:p>
          <a:p>
            <a:pPr marL="0" indent="0" defTabSz="939363">
              <a:defRPr/>
            </a:pPr>
            <a:r>
              <a:rPr lang="en-GB" b="1" u="sng" dirty="0"/>
              <a:t>What the instructor should cover (in addition to slide content)</a:t>
            </a:r>
            <a:endParaRPr lang="en-GB" b="1" u="sng" dirty="0">
              <a:latin typeface="Arial"/>
              <a:ea typeface="Arial"/>
              <a:cs typeface="Arial"/>
              <a:sym typeface="Arial"/>
            </a:endParaRPr>
          </a:p>
          <a:p>
            <a:pPr marL="0" indent="0"/>
            <a:r>
              <a:rPr lang="en-GB" dirty="0"/>
              <a:t>Summarized the topic</a:t>
            </a:r>
          </a:p>
          <a:p>
            <a:pPr marL="0" indent="0"/>
            <a:endParaRPr lang="en-GB" dirty="0"/>
          </a:p>
          <a:p>
            <a:pPr marL="0" indent="0"/>
            <a:r>
              <a:rPr lang="en-GB" b="1" u="sng" dirty="0"/>
              <a:t>References/further reading</a:t>
            </a:r>
          </a:p>
          <a:p>
            <a:pPr marL="0" indent="0"/>
            <a:endParaRPr lang="en-GB" b="0" u="none" dirty="0"/>
          </a:p>
          <a:p>
            <a:pPr marL="171450" indent="-171450">
              <a:buFont typeface="Wingdings" pitchFamily="2" charset="2"/>
              <a:buChar char="§"/>
            </a:pPr>
            <a:r>
              <a:rPr lang="en-GB" b="0" u="none" dirty="0"/>
              <a:t>UNMAM-2020</a:t>
            </a:r>
          </a:p>
          <a:p>
            <a:pPr marL="171450" indent="-171450">
              <a:buFont typeface="Wingdings" pitchFamily="2" charset="2"/>
              <a:buChar char="§"/>
            </a:pPr>
            <a:r>
              <a:rPr lang="en-GB" b="0" dirty="0"/>
              <a:t>IATG 07.20 Inspection of Ammunition, Annex C "Guidance on physical inspection of ammunition"</a:t>
            </a:r>
            <a:endParaRPr lang="en-US" b="0" dirty="0"/>
          </a:p>
        </p:txBody>
      </p:sp>
      <p:sp>
        <p:nvSpPr>
          <p:cNvPr id="4" name="Slide Number Placeholder 3"/>
          <p:cNvSpPr>
            <a:spLocks noGrp="1"/>
          </p:cNvSpPr>
          <p:nvPr>
            <p:ph type="sldNum" idx="10"/>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57</a:t>
            </a:fld>
            <a:endParaRPr kumimoji="0" lang="en-GB"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69303248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1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8" name="Google Shape;138;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1" dirty="0">
                <a:solidFill>
                  <a:schemeClr val="dk1"/>
                </a:solidFill>
                <a:latin typeface="Calibri"/>
                <a:ea typeface="Calibri"/>
                <a:cs typeface="Calibri"/>
                <a:sym typeface="Calibri"/>
              </a:rPr>
              <a:t>Phase 2. Development (</a:t>
            </a:r>
            <a:r>
              <a:rPr lang="en-GB" sz="1200" dirty="0">
                <a:solidFill>
                  <a:schemeClr val="dk1"/>
                </a:solidFill>
                <a:latin typeface="Calibri"/>
                <a:ea typeface="Calibri"/>
                <a:cs typeface="Calibri"/>
                <a:sym typeface="Calibri"/>
              </a:rPr>
              <a:t>Time allocation - 150 min</a:t>
            </a:r>
            <a:r>
              <a:rPr lang="en-GB" sz="1200" b="1"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Stage 3 (Time allocation 50 mins) – participant Exercise</a:t>
            </a:r>
            <a:endParaRPr dirty="0"/>
          </a:p>
        </p:txBody>
      </p:sp>
      <p:sp>
        <p:nvSpPr>
          <p:cNvPr id="139" name="Google Shape;139;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58</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1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4" name="Google Shape;144;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1" i="0" u="none" strike="noStrike" kern="1200" cap="none" dirty="0">
                <a:solidFill>
                  <a:schemeClr val="tx1"/>
                </a:solidFill>
                <a:effectLst/>
                <a:latin typeface="Calibri"/>
                <a:ea typeface="Calibri"/>
                <a:cs typeface="Calibri"/>
                <a:sym typeface="Calibri"/>
              </a:rPr>
              <a:t>participant exercise to suggest</a:t>
            </a:r>
            <a:r>
              <a:rPr lang="en-GB" sz="1200" b="1" dirty="0">
                <a:solidFill>
                  <a:schemeClr val="dk1"/>
                </a:solidFill>
                <a:latin typeface="Calibri"/>
                <a:ea typeface="Calibri"/>
                <a:cs typeface="Calibri"/>
                <a:sym typeface="Calibri"/>
              </a:rPr>
              <a:t> appropriate surveillance actions for different images, providing rationale for each action</a:t>
            </a:r>
            <a:endParaRPr lang="en-GB" sz="1200" b="1" i="0" u="none" strike="noStrike" kern="1200" cap="none" dirty="0">
              <a:solidFill>
                <a:schemeClr val="tx1"/>
              </a:solidFill>
              <a:effectLst/>
              <a:latin typeface="Calibri"/>
              <a:ea typeface="Calibri"/>
              <a:cs typeface="Calibri"/>
              <a:sym typeface="Calibri"/>
            </a:endParaRPr>
          </a:p>
          <a:p>
            <a:pPr marL="171450" lvl="0" indent="-171450">
              <a:buFont typeface="Arial" panose="020B0604020202020204" pitchFamily="34" charset="0"/>
              <a:buChar char="•"/>
            </a:pPr>
            <a:endParaRPr lang="en-GB" sz="1200" b="1"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What the instructor should cover (in addition to slide content)</a:t>
            </a:r>
            <a:endParaRPr lang="en-GB" b="1" u="sng" dirty="0">
              <a:latin typeface="Arial"/>
              <a:ea typeface="Arial"/>
              <a:cs typeface="Arial"/>
              <a:sym typeface="Arial"/>
            </a:endParaRP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In groups, participants will be provided a range of images showing ammunition and explosives. Instructors are to move around the class and help participants where required. Teamwork is permitted where preferred.</a:t>
            </a:r>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When complete, work through the answers with the class and ask questions</a:t>
            </a:r>
            <a:r>
              <a:rPr lang="en-GB" dirty="0"/>
              <a:t> </a:t>
            </a:r>
            <a:endParaRPr lang="en-GB" sz="1200" dirty="0">
              <a:solidFill>
                <a:schemeClr val="dk1"/>
              </a:solidFill>
              <a:latin typeface="Calibri"/>
              <a:ea typeface="Calibri"/>
              <a:cs typeface="Calibri"/>
              <a:sym typeface="Calibri"/>
            </a:endParaRPr>
          </a:p>
          <a:p>
            <a:pPr marL="0" lvl="0" indent="0" algn="l" rtl="0">
              <a:spcBef>
                <a:spcPts val="0"/>
              </a:spcBef>
              <a:spcAft>
                <a:spcPts val="0"/>
              </a:spcAft>
              <a:buNone/>
            </a:pPr>
            <a:endParaRPr lang="en-GB"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r>
              <a:rPr lang="en-GB" sz="1200" b="1" i="0" u="sng" strike="noStrike" cap="none" dirty="0">
                <a:solidFill>
                  <a:schemeClr val="dk1"/>
                </a:solidFill>
                <a:effectLst/>
                <a:latin typeface="Calibri"/>
                <a:ea typeface="Calibri"/>
                <a:cs typeface="Calibri"/>
                <a:sym typeface="Calibri"/>
              </a:rPr>
              <a:t>participant Activity</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dirty="0">
                <a:solidFill>
                  <a:schemeClr val="dk1"/>
                </a:solidFill>
                <a:latin typeface="Calibri"/>
                <a:ea typeface="Calibri"/>
                <a:cs typeface="Calibri"/>
                <a:sym typeface="Calibri"/>
              </a:rPr>
              <a:t>participants must review the images provided, suggest the surveillance actions they will take in each case, providing rationale for doing so.</a:t>
            </a:r>
          </a:p>
          <a:p>
            <a:pPr marL="0" indent="0"/>
            <a:r>
              <a:rPr lang="en-GB" dirty="0"/>
              <a:t>Each group, will provide a back brief on one image. participants must review all images in the manner above. </a:t>
            </a:r>
          </a:p>
          <a:p>
            <a:pPr marL="0" indent="0"/>
            <a:r>
              <a:rPr lang="en-GB" dirty="0"/>
              <a:t>The Instructor will select the image to be briefed by the group. </a:t>
            </a:r>
          </a:p>
          <a:p>
            <a:pPr marL="0" lvl="0" indent="0" algn="l" rtl="0">
              <a:spcBef>
                <a:spcPts val="0"/>
              </a:spcBef>
              <a:spcAft>
                <a:spcPts val="0"/>
              </a:spcAft>
              <a:buNone/>
            </a:pPr>
            <a:endParaRPr lang="en-GB" sz="1200" b="0" i="0" u="none" strike="noStrike" cap="none" dirty="0">
              <a:solidFill>
                <a:schemeClr val="dk1"/>
              </a:solidFill>
              <a:effectLst/>
              <a:latin typeface="Calibri"/>
              <a:ea typeface="Calibri"/>
              <a:cs typeface="Calibri"/>
              <a:sym typeface="Calibri"/>
            </a:endParaRPr>
          </a:p>
        </p:txBody>
      </p:sp>
      <p:sp>
        <p:nvSpPr>
          <p:cNvPr id="145" name="Google Shape;145;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59</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e14db63093_0_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1" name="Google Shape;151;ge14db63093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1" i="0" u="none" strike="noStrike" cap="none" dirty="0">
                <a:solidFill>
                  <a:schemeClr val="dk1"/>
                </a:solidFill>
                <a:latin typeface="Calibri"/>
                <a:ea typeface="Calibri"/>
                <a:cs typeface="Calibri"/>
                <a:sym typeface="Calibri"/>
              </a:rPr>
              <a:t>Phase 3. Consolidation (Time allocation - 10 min)</a:t>
            </a:r>
            <a:endParaRPr lang="en-GB"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200"/>
              <a:buFont typeface="Calibri"/>
              <a:buNone/>
            </a:pPr>
            <a:endParaRPr lang="en-GB" sz="1200" b="0" i="0" u="none" strike="noStrike" cap="none"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none" strike="noStrike" cap="none" dirty="0">
                <a:solidFill>
                  <a:schemeClr val="dk1"/>
                </a:solidFill>
                <a:latin typeface="Calibri"/>
                <a:ea typeface="Calibri"/>
                <a:cs typeface="Calibri"/>
                <a:sym typeface="Calibri"/>
              </a:rPr>
              <a:t>Recap Key Learning Points</a:t>
            </a:r>
            <a:endParaRPr lang="en-GB" sz="1200" b="1" i="0" u="none" strike="noStrike" cap="none" dirty="0">
              <a:solidFill>
                <a:schemeClr val="dk1"/>
              </a:solidFill>
              <a:effectLst/>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endParaRPr lang="en-GB" sz="1200" b="1" i="0" u="sng"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Clr>
                <a:schemeClr val="dk1"/>
              </a:buClr>
              <a:buSzPts val="1200"/>
              <a:buFont typeface="Arial"/>
              <a:buNone/>
            </a:pPr>
            <a:r>
              <a:rPr lang="en-GB" sz="1200" b="0" i="0" u="sng" strike="noStrike" cap="none" dirty="0">
                <a:solidFill>
                  <a:schemeClr val="dk1"/>
                </a:solidFill>
                <a:effectLst/>
                <a:latin typeface="Calibri"/>
                <a:ea typeface="Calibri"/>
                <a:cs typeface="Calibri"/>
                <a:sym typeface="Calibri"/>
              </a:rPr>
              <a:t>participant activity</a:t>
            </a:r>
          </a:p>
          <a:p>
            <a:pPr marL="0" lvl="0" indent="0" algn="l" rtl="0">
              <a:spcBef>
                <a:spcPts val="0"/>
              </a:spcBef>
              <a:spcAft>
                <a:spcPts val="0"/>
              </a:spcAft>
              <a:buNone/>
            </a:pPr>
            <a:r>
              <a:rPr lang="en-GB" sz="1200" b="0" i="0" u="none" strike="noStrike" cap="none" dirty="0">
                <a:solidFill>
                  <a:schemeClr val="dk1"/>
                </a:solidFill>
                <a:effectLst/>
                <a:latin typeface="Calibri"/>
                <a:ea typeface="Calibri"/>
                <a:cs typeface="Calibri"/>
                <a:sym typeface="Calibri"/>
              </a:rPr>
              <a:t>Give participants opportunity to ask any questions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Calibri"/>
                <a:ea typeface="Calibri"/>
                <a:cs typeface="Calibri"/>
                <a:sym typeface="Calibri"/>
              </a:rPr>
              <a:t>What the instructor should cover (in addition to slide content)</a:t>
            </a:r>
          </a:p>
          <a:p>
            <a:pPr marL="0" lvl="0" indent="0" algn="l" rtl="0">
              <a:spcBef>
                <a:spcPts val="0"/>
              </a:spcBef>
              <a:spcAft>
                <a:spcPts val="0"/>
              </a:spcAft>
              <a:buNone/>
            </a:pPr>
            <a:endParaRPr lang="en-GB"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None/>
            </a:pPr>
            <a:endParaRPr lang="en-GB"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Key Learning Points</a:t>
            </a:r>
            <a:endParaRPr dirty="0"/>
          </a:p>
          <a:p>
            <a:pPr marL="0" lvl="0" indent="0" algn="l" rtl="0">
              <a:spcBef>
                <a:spcPts val="0"/>
              </a:spcBef>
              <a:spcAft>
                <a:spcPts val="0"/>
              </a:spcAft>
              <a:buNone/>
            </a:pPr>
            <a:r>
              <a:rPr lang="en-GB" sz="1200" dirty="0">
                <a:solidFill>
                  <a:schemeClr val="dk1"/>
                </a:solidFill>
                <a:latin typeface="Calibri"/>
                <a:ea typeface="Calibri"/>
                <a:cs typeface="Calibri"/>
                <a:sym typeface="Calibri"/>
              </a:rPr>
              <a:t>2.2.8.1 Discuss the Purpose of Surveillance and Proof</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2.2.8.2 Discuss the Degradation of Explosives and Propellants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2.2.8.3 Discuss the determination of Ammunition Surplus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2.2.8.4 Discuss stock management of an explosive storage site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2.2.8.5 Discuss the ESH Inspection Matrix</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2.2.8.6 Discuss the early warnings of expired ammunition during inspections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2.2.8.7 Apply ammunition surveillance procedures to an explosive storage site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2.2.8.8 Examine ammunition inspection during UN peacekeeping operations</a:t>
            </a:r>
            <a:r>
              <a:rPr lang="en-GB" dirty="0"/>
              <a:t> </a:t>
            </a:r>
            <a:endParaRPr dirty="0"/>
          </a:p>
        </p:txBody>
      </p:sp>
      <p:sp>
        <p:nvSpPr>
          <p:cNvPr id="152" name="Google Shape;152;ge14db63093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60</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p>
          <a:p>
            <a:pPr marL="171450" lvl="0" indent="-171450">
              <a:buFont typeface="Arial" panose="020B0604020202020204" pitchFamily="34" charset="0"/>
              <a:buChar char="•"/>
            </a:pPr>
            <a:r>
              <a:rPr lang="en-GB" sz="1200" b="1" dirty="0">
                <a:solidFill>
                  <a:schemeClr val="dk1"/>
                </a:solidFill>
                <a:latin typeface="Calibri"/>
                <a:ea typeface="Calibri"/>
                <a:cs typeface="Calibri"/>
                <a:sym typeface="Calibri"/>
              </a:rPr>
              <a:t>Discuss the importance of ammunition surveillance to ensure maximum safety in ammunition and explosive storage</a:t>
            </a:r>
          </a:p>
          <a:p>
            <a:pPr marL="171450" lvl="0" indent="-171450">
              <a:buFont typeface="Arial" panose="020B0604020202020204" pitchFamily="34" charset="0"/>
              <a:buChar char="•"/>
            </a:pPr>
            <a:endParaRPr lang="en-GB" sz="1200" b="0"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What the instructor should cover (in addition to slide content)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b="0" u="sng" dirty="0">
              <a:latin typeface="Arial"/>
              <a:ea typeface="Arial"/>
              <a:cs typeface="Arial"/>
              <a:sym typeface="Arial"/>
            </a:endParaRPr>
          </a:p>
          <a:p>
            <a:pPr marL="0" lvl="0" indent="0" algn="l" rtl="0">
              <a:spcBef>
                <a:spcPts val="0"/>
              </a:spcBef>
              <a:spcAft>
                <a:spcPts val="0"/>
              </a:spcAft>
              <a:buClr>
                <a:schemeClr val="dk1"/>
              </a:buClr>
              <a:buSzPts val="1200"/>
              <a:buFont typeface="Arial"/>
              <a:buNone/>
            </a:pPr>
            <a:r>
              <a:rPr lang="en-GB" sz="1200" b="1" dirty="0">
                <a:solidFill>
                  <a:schemeClr val="dk1"/>
                </a:solidFill>
                <a:latin typeface="Calibri"/>
                <a:ea typeface="Calibri"/>
                <a:cs typeface="Calibri"/>
                <a:sym typeface="Calibri"/>
              </a:rPr>
              <a:t>UN Manual of Ammunition Management</a:t>
            </a:r>
          </a:p>
          <a:p>
            <a:pPr marL="171450" lvl="0" indent="-171450" algn="l" rtl="0">
              <a:spcBef>
                <a:spcPts val="0"/>
              </a:spcBef>
              <a:spcAft>
                <a:spcPts val="0"/>
              </a:spcAft>
              <a:buClr>
                <a:schemeClr val="dk1"/>
              </a:buClr>
              <a:buSzPts val="1200"/>
              <a:buFont typeface="Arial" panose="020B0604020202020204" pitchFamily="34" charset="0"/>
              <a:buChar char="•"/>
            </a:pPr>
            <a:r>
              <a:rPr lang="en-US" sz="1200" b="0" i="0" u="none" strike="noStrike" cap="none" dirty="0">
                <a:solidFill>
                  <a:schemeClr val="dk1"/>
                </a:solidFill>
                <a:effectLst/>
                <a:latin typeface="Calibri"/>
                <a:ea typeface="Calibri"/>
                <a:cs typeface="Calibri"/>
                <a:sym typeface="Calibri"/>
              </a:rPr>
              <a:t>Ammunition contains high energy material and is designed to be as lethal as possible during its use. </a:t>
            </a:r>
          </a:p>
          <a:p>
            <a:pPr marL="171450" lvl="0" indent="-171450" algn="l" rtl="0">
              <a:spcBef>
                <a:spcPts val="0"/>
              </a:spcBef>
              <a:spcAft>
                <a:spcPts val="0"/>
              </a:spcAft>
              <a:buClr>
                <a:schemeClr val="dk1"/>
              </a:buClr>
              <a:buSzPts val="1200"/>
              <a:buFont typeface="Arial" panose="020B0604020202020204" pitchFamily="34" charset="0"/>
              <a:buChar char="•"/>
            </a:pPr>
            <a:r>
              <a:rPr lang="en-US" sz="1200" b="0" i="0" u="none" strike="noStrike" cap="none" dirty="0">
                <a:solidFill>
                  <a:schemeClr val="dk1"/>
                </a:solidFill>
                <a:effectLst/>
                <a:latin typeface="Calibri"/>
                <a:ea typeface="Calibri"/>
                <a:cs typeface="Calibri"/>
                <a:sym typeface="Calibri"/>
              </a:rPr>
              <a:t>It is also designed to be as safe as any other equipment during its transportation, handling and operation. </a:t>
            </a:r>
          </a:p>
          <a:p>
            <a:pPr marL="171450" lvl="0" indent="-171450" algn="l" rtl="0">
              <a:spcBef>
                <a:spcPts val="0"/>
              </a:spcBef>
              <a:spcAft>
                <a:spcPts val="0"/>
              </a:spcAft>
              <a:buClr>
                <a:schemeClr val="dk1"/>
              </a:buClr>
              <a:buSzPts val="1200"/>
              <a:buFont typeface="Arial" panose="020B0604020202020204" pitchFamily="34" charset="0"/>
              <a:buChar char="•"/>
            </a:pPr>
            <a:r>
              <a:rPr lang="en-US" sz="1200" b="0" i="0" u="none" strike="noStrike" cap="none" dirty="0">
                <a:solidFill>
                  <a:schemeClr val="dk1"/>
                </a:solidFill>
                <a:effectLst/>
                <a:latin typeface="Calibri"/>
                <a:ea typeface="Calibri"/>
                <a:cs typeface="Calibri"/>
                <a:sym typeface="Calibri"/>
              </a:rPr>
              <a:t>Ammunition has an assigned shelf life which depends on its design, the chemistry of the propellants/explosives used and is prone to deterioration/ decomposition even under normal storage conditions. </a:t>
            </a:r>
          </a:p>
          <a:p>
            <a:pPr marL="171450" lvl="0" indent="-171450" algn="l" rtl="0">
              <a:spcBef>
                <a:spcPts val="0"/>
              </a:spcBef>
              <a:spcAft>
                <a:spcPts val="0"/>
              </a:spcAft>
              <a:buClr>
                <a:schemeClr val="dk1"/>
              </a:buClr>
              <a:buSzPts val="1200"/>
              <a:buFont typeface="Arial" panose="020B0604020202020204" pitchFamily="34" charset="0"/>
              <a:buChar char="•"/>
            </a:pPr>
            <a:r>
              <a:rPr lang="en-US" sz="1200" b="0" i="0" u="none" strike="noStrike" cap="none" dirty="0">
                <a:solidFill>
                  <a:schemeClr val="dk1"/>
                </a:solidFill>
                <a:effectLst/>
                <a:latin typeface="Calibri"/>
                <a:ea typeface="Calibri"/>
                <a:cs typeface="Calibri"/>
                <a:sym typeface="Calibri"/>
              </a:rPr>
              <a:t>The quality of ammunition deteriorates with age due to environmental factors, including changes in safety, reliability and effectiveness. </a:t>
            </a:r>
          </a:p>
          <a:p>
            <a:pPr marL="171450" lvl="0" indent="-171450" algn="l" rtl="0">
              <a:spcBef>
                <a:spcPts val="0"/>
              </a:spcBef>
              <a:spcAft>
                <a:spcPts val="0"/>
              </a:spcAft>
              <a:buClr>
                <a:schemeClr val="dk1"/>
              </a:buClr>
              <a:buSzPts val="1200"/>
              <a:buFont typeface="Arial" panose="020B0604020202020204" pitchFamily="34" charset="0"/>
              <a:buChar char="•"/>
            </a:pPr>
            <a:r>
              <a:rPr lang="en-US" sz="1200" b="0" i="0" u="none" strike="noStrike" cap="none" dirty="0">
                <a:solidFill>
                  <a:schemeClr val="dk1"/>
                </a:solidFill>
                <a:effectLst/>
                <a:latin typeface="Calibri"/>
                <a:ea typeface="Calibri"/>
                <a:cs typeface="Calibri"/>
                <a:sym typeface="Calibri"/>
              </a:rPr>
              <a:t>Accordingly, ammunition has an assigned shelf life, defined as the life of its subsystem with the lowest shelf life under normal conditions of storage. </a:t>
            </a:r>
          </a:p>
          <a:p>
            <a:pPr marL="171450" lvl="0" indent="-171450" algn="l" rtl="0">
              <a:spcBef>
                <a:spcPts val="0"/>
              </a:spcBef>
              <a:spcAft>
                <a:spcPts val="0"/>
              </a:spcAft>
              <a:buClr>
                <a:schemeClr val="dk1"/>
              </a:buClr>
              <a:buSzPts val="1200"/>
              <a:buFont typeface="Arial" panose="020B0604020202020204" pitchFamily="34" charset="0"/>
              <a:buChar char="•"/>
            </a:pPr>
            <a:r>
              <a:rPr lang="en-US" sz="1200" b="0" i="0" u="none" strike="noStrike" cap="none" dirty="0">
                <a:solidFill>
                  <a:schemeClr val="dk1"/>
                </a:solidFill>
                <a:effectLst/>
                <a:latin typeface="Calibri"/>
                <a:ea typeface="Calibri"/>
                <a:cs typeface="Calibri"/>
                <a:sym typeface="Calibri"/>
              </a:rPr>
              <a:t>However, the operational exposure of ammunition varies, hence functional life may be different. </a:t>
            </a:r>
          </a:p>
          <a:p>
            <a:pPr marL="171450" lvl="0" indent="-171450" algn="l" rtl="0">
              <a:spcBef>
                <a:spcPts val="0"/>
              </a:spcBef>
              <a:spcAft>
                <a:spcPts val="0"/>
              </a:spcAft>
              <a:buClr>
                <a:schemeClr val="dk1"/>
              </a:buClr>
              <a:buSzPts val="1200"/>
              <a:buFont typeface="Arial" panose="020B0604020202020204" pitchFamily="34" charset="0"/>
              <a:buChar char="•"/>
            </a:pPr>
            <a:r>
              <a:rPr lang="en-US" sz="1200" b="0" i="0" u="none" strike="noStrike" cap="none" dirty="0">
                <a:solidFill>
                  <a:schemeClr val="dk1"/>
                </a:solidFill>
                <a:effectLst/>
                <a:latin typeface="Calibri"/>
                <a:ea typeface="Calibri"/>
                <a:cs typeface="Calibri"/>
                <a:sym typeface="Calibri"/>
              </a:rPr>
              <a:t>It is imperative for mission leadership to understand the shelf life of ammunition in their camps to allow for an overall assessment of risk and replenishment requirements.</a:t>
            </a:r>
            <a:endParaRPr lang="en-IE" sz="1200" b="0" i="0" u="none" strike="noStrike" cap="none" dirty="0">
              <a:solidFill>
                <a:schemeClr val="dk1"/>
              </a:solidFill>
              <a:effectLst/>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endParaRPr lang="en-GB" sz="1200" dirty="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endParaRPr lang="en-GB"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06" name="Google Shape;106;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a:p>
        </p:txBody>
      </p:sp>
    </p:spTree>
    <p:extLst>
      <p:ext uri="{BB962C8B-B14F-4D97-AF65-F5344CB8AC3E}">
        <p14:creationId xmlns:p14="http://schemas.microsoft.com/office/powerpoint/2010/main" val="363857123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1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Calibri"/>
                <a:ea typeface="Calibri"/>
                <a:cs typeface="Calibri"/>
                <a:sym typeface="Calibri"/>
              </a:rPr>
              <a:t>Main idea/objective for slide:</a:t>
            </a:r>
            <a:endParaRPr lang="en-GB"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r>
              <a:rPr lang="en-GB" sz="1200" b="0" i="0" u="none" strike="noStrike" cap="none" dirty="0">
                <a:solidFill>
                  <a:schemeClr val="dk1"/>
                </a:solidFill>
                <a:effectLst/>
                <a:latin typeface="Calibri"/>
                <a:ea typeface="Calibri"/>
                <a:cs typeface="Calibri"/>
                <a:sym typeface="Calibri"/>
              </a:rPr>
              <a:t>Look ahead to the next lesson of the course:</a:t>
            </a:r>
          </a:p>
          <a:p>
            <a:pPr marL="457200" lvl="1" indent="0" algn="l" rtl="0">
              <a:spcBef>
                <a:spcPts val="0"/>
              </a:spcBef>
              <a:spcAft>
                <a:spcPts val="0"/>
              </a:spcAft>
              <a:buNone/>
            </a:pPr>
            <a:r>
              <a:rPr lang="en-GB" sz="1200" dirty="0">
                <a:solidFill>
                  <a:schemeClr val="dk1"/>
                </a:solidFill>
                <a:highlight>
                  <a:srgbClr val="FFFF00"/>
                </a:highlight>
                <a:latin typeface="Calibri"/>
                <a:ea typeface="Calibri"/>
                <a:cs typeface="Calibri"/>
                <a:sym typeface="Calibri"/>
              </a:rPr>
              <a:t>Range Management</a:t>
            </a:r>
            <a:r>
              <a:rPr lang="en-GB" dirty="0">
                <a:highlight>
                  <a:srgbClr val="FFFF00"/>
                </a:highlight>
              </a:rPr>
              <a:t> </a:t>
            </a:r>
            <a:endParaRPr dirty="0"/>
          </a:p>
        </p:txBody>
      </p:sp>
      <p:sp>
        <p:nvSpPr>
          <p:cNvPr id="183" name="Google Shape;183;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61</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5:notes"/>
          <p:cNvSpPr>
            <a:spLocks noGrp="1" noRot="1" noChangeAspect="1"/>
          </p:cNvSpPr>
          <p:nvPr>
            <p:ph type="sldImg" idx="2"/>
          </p:nvPr>
        </p:nvSpPr>
        <p:spPr>
          <a:xfrm>
            <a:off x="1431925" y="1169988"/>
            <a:ext cx="4213225" cy="31607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5:notes"/>
          <p:cNvSpPr txBox="1">
            <a:spLocks noGrp="1"/>
          </p:cNvSpPr>
          <p:nvPr>
            <p:ph type="body" idx="1"/>
          </p:nvPr>
        </p:nvSpPr>
        <p:spPr>
          <a:xfrm>
            <a:off x="707708" y="4505980"/>
            <a:ext cx="5661660" cy="3686711"/>
          </a:xfrm>
          <a:prstGeom prst="rect">
            <a:avLst/>
          </a:prstGeom>
          <a:noFill/>
          <a:ln>
            <a:noFill/>
          </a:ln>
        </p:spPr>
        <p:txBody>
          <a:bodyPr spcFirstLastPara="1" wrap="square" lIns="93921" tIns="46948" rIns="93921" bIns="46948" anchor="t" anchorCtr="0">
            <a:noAutofit/>
          </a:bodyPr>
          <a:lstStyle/>
          <a:p>
            <a:pPr marL="0" indent="0" defTabSz="939363">
              <a:defRPr/>
            </a:pPr>
            <a:r>
              <a:rPr lang="en-GB" b="1" u="sng" dirty="0"/>
              <a:t>Main idea/objective for slide:</a:t>
            </a:r>
          </a:p>
          <a:p>
            <a:pPr marL="176131" indent="-176131">
              <a:buFont typeface="Arial" panose="020B0604020202020204" pitchFamily="34" charset="0"/>
              <a:buChar char="•"/>
            </a:pPr>
            <a:r>
              <a:rPr lang="en-GB" b="1" dirty="0"/>
              <a:t>Discuss the importance of ammunition surveillance to ensure maximum safety in ammunition and explosive storage</a:t>
            </a:r>
          </a:p>
          <a:p>
            <a:pPr marL="176131" indent="-176131">
              <a:buFont typeface="Arial" panose="020B0604020202020204" pitchFamily="34" charset="0"/>
              <a:buChar char="•"/>
            </a:pPr>
            <a:endParaRPr lang="en-GB" b="1" dirty="0"/>
          </a:p>
          <a:p>
            <a:pPr marL="0" indent="0" defTabSz="939363">
              <a:defRPr/>
            </a:pPr>
            <a:r>
              <a:rPr lang="en-GB" b="1" u="sng" dirty="0"/>
              <a:t>What the instructor should cover (in addition to slide content)</a:t>
            </a:r>
          </a:p>
          <a:p>
            <a:pPr marL="0" indent="0" defTabSz="939363">
              <a:defRPr/>
            </a:pPr>
            <a:endParaRPr lang="en-GB" b="0" u="sng" dirty="0">
              <a:latin typeface="Arial"/>
              <a:ea typeface="Arial"/>
              <a:cs typeface="Arial"/>
              <a:sym typeface="Arial"/>
            </a:endParaRPr>
          </a:p>
          <a:p>
            <a:pPr marL="0" indent="0">
              <a:buClr>
                <a:schemeClr val="dk1"/>
              </a:buClr>
              <a:buSzPts val="1200"/>
            </a:pPr>
            <a:r>
              <a:rPr lang="en-GB" b="1" dirty="0"/>
              <a:t>UN Manual of Ammunition Management</a:t>
            </a:r>
          </a:p>
          <a:p>
            <a:pPr marL="176131" indent="-176131">
              <a:buClr>
                <a:schemeClr val="dk1"/>
              </a:buClr>
              <a:buSzPts val="1200"/>
              <a:buFont typeface="Arial" panose="020B0604020202020204" pitchFamily="34" charset="0"/>
              <a:buChar char="•"/>
            </a:pPr>
            <a:r>
              <a:rPr lang="en-US" dirty="0"/>
              <a:t>In field missions, regular ammunition surveillance is the responsibility of T/PCCs. It requires the deployment of at least one ATO or a technical expert with each contingent as part of the prescribed troop strength. </a:t>
            </a:r>
          </a:p>
          <a:p>
            <a:pPr marL="176131" indent="-176131">
              <a:buClr>
                <a:schemeClr val="dk1"/>
              </a:buClr>
              <a:buSzPts val="1200"/>
              <a:buFont typeface="Arial" panose="020B0604020202020204" pitchFamily="34" charset="0"/>
              <a:buChar char="•"/>
            </a:pPr>
            <a:r>
              <a:rPr lang="en-US" dirty="0"/>
              <a:t>Technical support, if needed, shall be provided by the SATO. </a:t>
            </a:r>
          </a:p>
          <a:p>
            <a:pPr marL="176131" indent="-176131">
              <a:buClr>
                <a:schemeClr val="dk1"/>
              </a:buClr>
              <a:buSzPts val="1200"/>
              <a:buFont typeface="Arial" panose="020B0604020202020204" pitchFamily="34" charset="0"/>
              <a:buChar char="•"/>
            </a:pPr>
            <a:r>
              <a:rPr lang="en-US" dirty="0"/>
              <a:t>The SATO shall monitor the surveillance of T/PCCs and confirm such during periodic inspections, or as required. </a:t>
            </a:r>
            <a:endParaRPr dirty="0"/>
          </a:p>
          <a:p>
            <a:pPr marL="0" indent="0"/>
            <a:endParaRPr dirty="0"/>
          </a:p>
        </p:txBody>
      </p:sp>
      <p:sp>
        <p:nvSpPr>
          <p:cNvPr id="106" name="Google Shape;106;p5:notes"/>
          <p:cNvSpPr txBox="1">
            <a:spLocks noGrp="1"/>
          </p:cNvSpPr>
          <p:nvPr>
            <p:ph type="sldNum" idx="12"/>
          </p:nvPr>
        </p:nvSpPr>
        <p:spPr>
          <a:xfrm>
            <a:off x="4008705" y="8893297"/>
            <a:ext cx="3066733" cy="469779"/>
          </a:xfrm>
          <a:prstGeom prst="rect">
            <a:avLst/>
          </a:prstGeom>
          <a:noFill/>
          <a:ln>
            <a:noFill/>
          </a:ln>
        </p:spPr>
        <p:txBody>
          <a:bodyPr spcFirstLastPara="1" wrap="square" lIns="93921" tIns="46948" rIns="93921" bIns="46948"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7:notes"/>
          <p:cNvSpPr>
            <a:spLocks noGrp="1" noRot="1" noChangeAspect="1"/>
          </p:cNvSpPr>
          <p:nvPr>
            <p:ph type="sldImg" idx="2"/>
          </p:nvPr>
        </p:nvSpPr>
        <p:spPr>
          <a:xfrm>
            <a:off x="1431925" y="1169988"/>
            <a:ext cx="4213225" cy="31607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 name="Google Shape;118;p7:notes"/>
          <p:cNvSpPr txBox="1">
            <a:spLocks noGrp="1"/>
          </p:cNvSpPr>
          <p:nvPr>
            <p:ph type="body" idx="1"/>
          </p:nvPr>
        </p:nvSpPr>
        <p:spPr>
          <a:xfrm>
            <a:off x="707708" y="4505980"/>
            <a:ext cx="5661660" cy="3686711"/>
          </a:xfrm>
          <a:prstGeom prst="rect">
            <a:avLst/>
          </a:prstGeom>
          <a:noFill/>
          <a:ln>
            <a:noFill/>
          </a:ln>
        </p:spPr>
        <p:txBody>
          <a:bodyPr spcFirstLastPara="1" wrap="square" lIns="93921" tIns="46948" rIns="93921" bIns="46948" anchor="t" anchorCtr="0">
            <a:noAutofit/>
          </a:bodyPr>
          <a:lstStyle/>
          <a:p>
            <a:pPr marL="0" indent="0" defTabSz="939363">
              <a:defRPr/>
            </a:pPr>
            <a:r>
              <a:rPr lang="en-GB" b="1" u="sng" dirty="0"/>
              <a:t>Main idea/objective for slide:</a:t>
            </a:r>
          </a:p>
          <a:p>
            <a:pPr marL="176131" indent="-176131">
              <a:buClr>
                <a:schemeClr val="dk1"/>
              </a:buClr>
              <a:buSzPts val="1200"/>
              <a:buFont typeface="Arial"/>
              <a:buChar char="•"/>
            </a:pPr>
            <a:r>
              <a:rPr lang="en-GB" b="1" dirty="0"/>
              <a:t>Discuss ammunition management responsibilities of T/PCCs prior to deployment</a:t>
            </a:r>
            <a:endParaRPr lang="en-GB" dirty="0"/>
          </a:p>
          <a:p>
            <a:pPr marL="0" indent="0"/>
            <a:endParaRPr lang="en-GB" dirty="0"/>
          </a:p>
          <a:p>
            <a:pPr marL="0" indent="0"/>
            <a:r>
              <a:rPr lang="en-GB" b="1" u="sng" dirty="0"/>
              <a:t>References/further reading</a:t>
            </a:r>
          </a:p>
          <a:p>
            <a:pPr marL="0" indent="0">
              <a:buClr>
                <a:schemeClr val="dk1"/>
              </a:buClr>
              <a:buSzPts val="1200"/>
            </a:pPr>
            <a:r>
              <a:rPr lang="en-GB" b="1" dirty="0"/>
              <a:t>UN Manual of Ammunition Management</a:t>
            </a:r>
          </a:p>
          <a:p>
            <a:pPr marL="176131" indent="-176131">
              <a:buClr>
                <a:schemeClr val="dk1"/>
              </a:buClr>
              <a:buSzPts val="1200"/>
              <a:buFont typeface="Arial" panose="020B0604020202020204" pitchFamily="34" charset="0"/>
              <a:buChar char="•"/>
            </a:pPr>
            <a:r>
              <a:rPr lang="en-US" dirty="0"/>
              <a:t>Prior to deployment, T/PCCs must provide a list of ammunition planned for deployment along with the date of manufacture and remaining shelf life. </a:t>
            </a:r>
          </a:p>
          <a:p>
            <a:pPr marL="176131" indent="-176131">
              <a:buClr>
                <a:schemeClr val="dk1"/>
              </a:buClr>
              <a:buSzPts val="1200"/>
              <a:buFont typeface="Arial" panose="020B0604020202020204" pitchFamily="34" charset="0"/>
              <a:buChar char="•"/>
            </a:pPr>
            <a:r>
              <a:rPr lang="en-US" dirty="0"/>
              <a:t>The PDV Team shall confirm the remaining shelf life and condition of ammunition in accordance with these guidelines. </a:t>
            </a:r>
          </a:p>
          <a:p>
            <a:pPr marL="176131" indent="-176131">
              <a:buClr>
                <a:schemeClr val="dk1"/>
              </a:buClr>
              <a:buSzPts val="1200"/>
              <a:buFont typeface="Arial" panose="020B0604020202020204" pitchFamily="34" charset="0"/>
              <a:buChar char="•"/>
            </a:pPr>
            <a:r>
              <a:rPr lang="en-US" dirty="0"/>
              <a:t>T/PCCs are to provide ‘safe to deploy’ certificates as per Form IATG 04.20, Annex C during PDV.</a:t>
            </a:r>
          </a:p>
          <a:p>
            <a:pPr marL="176131" indent="-176131">
              <a:buClr>
                <a:schemeClr val="dk1"/>
              </a:buClr>
              <a:buSzPts val="1200"/>
              <a:buFont typeface="Arial" panose="020B0604020202020204" pitchFamily="34" charset="0"/>
              <a:buChar char="•"/>
            </a:pPr>
            <a:endParaRPr lang="en-US" dirty="0"/>
          </a:p>
          <a:p>
            <a:pPr marL="176131" indent="-176131" defTabSz="939363">
              <a:buClr>
                <a:schemeClr val="dk1"/>
              </a:buClr>
              <a:buSzPts val="1200"/>
              <a:buFont typeface="Arial" panose="020B0604020202020204" pitchFamily="34" charset="0"/>
              <a:buChar char="•"/>
              <a:defRPr/>
            </a:pPr>
            <a:r>
              <a:rPr lang="en-US" dirty="0"/>
              <a:t>In case of redeployment from one mission to another, and emergency deployment where T/PCCs might have ammunition which does not meet the above criteria, exceptions may be provided to deploy it on a case-by-case basis. </a:t>
            </a:r>
          </a:p>
          <a:p>
            <a:pPr marL="176131" indent="-176131" defTabSz="939363">
              <a:buClr>
                <a:schemeClr val="dk1"/>
              </a:buClr>
              <a:buSzPts val="1200"/>
              <a:buFont typeface="Arial" panose="020B0604020202020204" pitchFamily="34" charset="0"/>
              <a:buChar char="•"/>
              <a:defRPr/>
            </a:pPr>
            <a:r>
              <a:rPr lang="en-US" dirty="0"/>
              <a:t>In these cases, T/PCCs may be allowed to deploy with existing ammunition on the condition that they replace it as soon as possible. </a:t>
            </a:r>
          </a:p>
          <a:p>
            <a:pPr marL="176131" indent="-176131" defTabSz="939363">
              <a:buClr>
                <a:schemeClr val="dk1"/>
              </a:buClr>
              <a:buSzPts val="1200"/>
              <a:buFont typeface="Arial" panose="020B0604020202020204" pitchFamily="34" charset="0"/>
              <a:buChar char="•"/>
              <a:defRPr/>
            </a:pPr>
            <a:r>
              <a:rPr lang="en-US" dirty="0"/>
              <a:t>The replenishment plan for such ammunition will be monitored by the SATO during the COE operational readiness inspections.</a:t>
            </a:r>
            <a:endParaRPr lang="en-IE" dirty="0"/>
          </a:p>
          <a:p>
            <a:pPr marL="176131" indent="-176131">
              <a:buClr>
                <a:schemeClr val="dk1"/>
              </a:buClr>
              <a:buSzPts val="1200"/>
              <a:buFont typeface="Arial" panose="020B0604020202020204" pitchFamily="34" charset="0"/>
              <a:buChar char="•"/>
            </a:pPr>
            <a:endParaRPr lang="en-IE" dirty="0"/>
          </a:p>
          <a:p>
            <a:pPr marL="176131" indent="-176131">
              <a:buClr>
                <a:schemeClr val="dk1"/>
              </a:buClr>
              <a:buSzPts val="1200"/>
              <a:buFont typeface="Arial"/>
              <a:buChar char="•"/>
            </a:pPr>
            <a:endParaRPr dirty="0"/>
          </a:p>
        </p:txBody>
      </p:sp>
      <p:sp>
        <p:nvSpPr>
          <p:cNvPr id="119" name="Google Shape;119;p7:notes"/>
          <p:cNvSpPr txBox="1">
            <a:spLocks noGrp="1"/>
          </p:cNvSpPr>
          <p:nvPr>
            <p:ph type="sldNum" idx="12"/>
          </p:nvPr>
        </p:nvSpPr>
        <p:spPr>
          <a:xfrm>
            <a:off x="4008705" y="8893297"/>
            <a:ext cx="3066733" cy="469779"/>
          </a:xfrm>
          <a:prstGeom prst="rect">
            <a:avLst/>
          </a:prstGeom>
          <a:noFill/>
          <a:ln>
            <a:noFill/>
          </a:ln>
        </p:spPr>
        <p:txBody>
          <a:bodyPr spcFirstLastPara="1" wrap="square" lIns="93921" tIns="46948" rIns="93921" bIns="46948"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937976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7:notes"/>
          <p:cNvSpPr>
            <a:spLocks noGrp="1" noRot="1" noChangeAspect="1"/>
          </p:cNvSpPr>
          <p:nvPr>
            <p:ph type="sldImg" idx="2"/>
          </p:nvPr>
        </p:nvSpPr>
        <p:spPr>
          <a:xfrm>
            <a:off x="1431925" y="1169988"/>
            <a:ext cx="4213225" cy="31607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 name="Google Shape;118;p7:notes"/>
          <p:cNvSpPr txBox="1">
            <a:spLocks noGrp="1"/>
          </p:cNvSpPr>
          <p:nvPr>
            <p:ph type="body" idx="1"/>
          </p:nvPr>
        </p:nvSpPr>
        <p:spPr>
          <a:xfrm>
            <a:off x="707708" y="4505980"/>
            <a:ext cx="5661660" cy="3686711"/>
          </a:xfrm>
          <a:prstGeom prst="rect">
            <a:avLst/>
          </a:prstGeom>
          <a:noFill/>
          <a:ln>
            <a:noFill/>
          </a:ln>
        </p:spPr>
        <p:txBody>
          <a:bodyPr spcFirstLastPara="1" wrap="square" lIns="93921" tIns="46948" rIns="93921" bIns="46948" anchor="t" anchorCtr="0">
            <a:noAutofit/>
          </a:bodyPr>
          <a:lstStyle/>
          <a:p>
            <a:pPr marL="0" indent="0" defTabSz="939363">
              <a:defRPr/>
            </a:pPr>
            <a:r>
              <a:rPr lang="en-GB" b="1" u="sng" dirty="0"/>
              <a:t>Main idea/objective for slide:</a:t>
            </a:r>
          </a:p>
          <a:p>
            <a:pPr marL="176131" indent="-176131">
              <a:buClr>
                <a:schemeClr val="dk1"/>
              </a:buClr>
              <a:buSzPts val="1200"/>
              <a:buFont typeface="Arial"/>
              <a:buChar char="•"/>
            </a:pPr>
            <a:r>
              <a:rPr lang="en-GB" b="1" dirty="0"/>
              <a:t>Emphasise the importance of the shelf life of ammunition and explosives and the need to monitor the age of all stored explosives.</a:t>
            </a:r>
          </a:p>
          <a:p>
            <a:pPr marL="176131" indent="-176131">
              <a:buFont typeface="Arial" panose="020B0604020202020204" pitchFamily="34" charset="0"/>
              <a:buChar char="•"/>
            </a:pPr>
            <a:endParaRPr lang="en-GB" dirty="0"/>
          </a:p>
          <a:p>
            <a:pPr marL="0" indent="0" defTabSz="939363">
              <a:defRPr/>
            </a:pPr>
            <a:r>
              <a:rPr lang="en-GB" b="1" u="sng" dirty="0"/>
              <a:t>What the instructor should cover (in addition to slide content)</a:t>
            </a:r>
            <a:endParaRPr lang="en-GB" b="1" u="sng" dirty="0">
              <a:latin typeface="Arial"/>
              <a:ea typeface="Arial"/>
              <a:cs typeface="Arial"/>
              <a:sym typeface="Arial"/>
            </a:endParaRPr>
          </a:p>
          <a:p>
            <a:pPr marL="0" indent="0"/>
            <a:r>
              <a:rPr lang="en-GB" dirty="0"/>
              <a:t>Ask the participants how they can find out about the shelf life of their service ammunition – who can they ask?</a:t>
            </a:r>
          </a:p>
          <a:p>
            <a:pPr marL="0" indent="0"/>
            <a:endParaRPr lang="en-GB" dirty="0"/>
          </a:p>
          <a:p>
            <a:pPr marL="0" indent="0"/>
            <a:r>
              <a:rPr lang="en-GB" b="1" u="sng" dirty="0"/>
              <a:t>References/further reading</a:t>
            </a:r>
          </a:p>
          <a:p>
            <a:pPr marL="0" indent="0">
              <a:buClr>
                <a:schemeClr val="dk1"/>
              </a:buClr>
              <a:buSzPts val="1200"/>
            </a:pPr>
            <a:r>
              <a:rPr lang="en-GB" b="1" dirty="0"/>
              <a:t>UN Manual of Ammunition Management</a:t>
            </a:r>
          </a:p>
          <a:p>
            <a:pPr marL="176131" indent="-176131">
              <a:buClr>
                <a:schemeClr val="dk1"/>
              </a:buClr>
              <a:buSzPts val="1200"/>
              <a:buFont typeface="Arial" panose="020B0604020202020204" pitchFamily="34" charset="0"/>
              <a:buChar char="•"/>
            </a:pPr>
            <a:r>
              <a:rPr lang="en-US" dirty="0"/>
              <a:t>The shelf life of ammunition is provided by the manufacturer. </a:t>
            </a:r>
          </a:p>
          <a:p>
            <a:pPr marL="176131" indent="-176131">
              <a:buClr>
                <a:schemeClr val="dk1"/>
              </a:buClr>
              <a:buSzPts val="1200"/>
              <a:buFont typeface="Arial" panose="020B0604020202020204" pitchFamily="34" charset="0"/>
              <a:buChar char="•"/>
            </a:pPr>
            <a:r>
              <a:rPr lang="en-US" dirty="0"/>
              <a:t>T/PCCs shall provide the date of manufacture to ascertain the balance of ammunition shelf life. </a:t>
            </a:r>
          </a:p>
          <a:p>
            <a:pPr marL="176131" indent="-176131">
              <a:buClr>
                <a:schemeClr val="dk1"/>
              </a:buClr>
              <a:buSzPts val="1200"/>
              <a:buFont typeface="Arial" panose="020B0604020202020204" pitchFamily="34" charset="0"/>
              <a:buChar char="•"/>
            </a:pPr>
            <a:r>
              <a:rPr lang="en-US" dirty="0"/>
              <a:t>This should be provided during the PDV and on deployment</a:t>
            </a:r>
            <a:r>
              <a:rPr lang="en-US" b="1" dirty="0"/>
              <a:t>. </a:t>
            </a:r>
          </a:p>
          <a:p>
            <a:pPr marL="176131" indent="-176131">
              <a:buClr>
                <a:schemeClr val="dk1"/>
              </a:buClr>
              <a:buSzPts val="1200"/>
              <a:buFont typeface="Arial" panose="020B0604020202020204" pitchFamily="34" charset="0"/>
              <a:buChar char="•"/>
            </a:pPr>
            <a:r>
              <a:rPr lang="en-US" dirty="0"/>
              <a:t>The shelf life of the ammunition stored under ideal conditions (specified by the manufacturer) shall be considered the shelf life as stated by its manufacturer. </a:t>
            </a:r>
          </a:p>
          <a:p>
            <a:pPr marL="176131" indent="-176131">
              <a:buClr>
                <a:schemeClr val="dk1"/>
              </a:buClr>
              <a:buSzPts val="1200"/>
              <a:buFont typeface="Arial" panose="020B0604020202020204" pitchFamily="34" charset="0"/>
              <a:buChar char="•"/>
            </a:pPr>
            <a:r>
              <a:rPr lang="en-US" dirty="0"/>
              <a:t>The T/PCCs are to make every effort to provide the ammunition containers with adequate temperature and humidity control to avoid reduction in shelf life due to climatic conditions. </a:t>
            </a:r>
          </a:p>
          <a:p>
            <a:pPr marL="176131" indent="-176131">
              <a:buClr>
                <a:schemeClr val="dk1"/>
              </a:buClr>
              <a:buSzPts val="1200"/>
              <a:buFont typeface="Arial" panose="020B0604020202020204" pitchFamily="34" charset="0"/>
              <a:buChar char="•"/>
            </a:pPr>
            <a:r>
              <a:rPr lang="en-US" dirty="0"/>
              <a:t>When such measures are not provided, the T/PCC must conduct regular tests of their ammunition and provide shelf life certificates. </a:t>
            </a:r>
          </a:p>
          <a:p>
            <a:pPr marL="176131" indent="-176131">
              <a:buClr>
                <a:schemeClr val="dk1"/>
              </a:buClr>
              <a:buSzPts val="1200"/>
              <a:buFont typeface="Arial" panose="020B0604020202020204" pitchFamily="34" charset="0"/>
              <a:buChar char="•"/>
            </a:pPr>
            <a:r>
              <a:rPr lang="en-US" dirty="0"/>
              <a:t>When the T/PCC fails to provide shelf life certificates before the ammunition’s expiration, the mission SATO can declare the</a:t>
            </a:r>
            <a:r>
              <a:rPr lang="en-IE" dirty="0"/>
              <a:t> </a:t>
            </a:r>
            <a:r>
              <a:rPr lang="en-US" dirty="0"/>
              <a:t>ammunition unserviceable. </a:t>
            </a:r>
          </a:p>
          <a:p>
            <a:pPr marL="176131" indent="-176131">
              <a:buClr>
                <a:schemeClr val="dk1"/>
              </a:buClr>
              <a:buSzPts val="1200"/>
              <a:buFont typeface="Arial" panose="020B0604020202020204" pitchFamily="34" charset="0"/>
              <a:buChar char="•"/>
            </a:pPr>
            <a:r>
              <a:rPr lang="en-US" dirty="0"/>
              <a:t>The SATO may declare any ammunition unserviceable based on the physical deterioration signs.</a:t>
            </a:r>
            <a:endParaRPr lang="en-IE" dirty="0"/>
          </a:p>
          <a:p>
            <a:pPr marL="176131" indent="-176131">
              <a:buClr>
                <a:schemeClr val="dk1"/>
              </a:buClr>
              <a:buSzPts val="1200"/>
              <a:buFont typeface="Arial"/>
              <a:buChar char="•"/>
            </a:pPr>
            <a:endParaRPr dirty="0"/>
          </a:p>
        </p:txBody>
      </p:sp>
      <p:sp>
        <p:nvSpPr>
          <p:cNvPr id="119" name="Google Shape;119;p7:notes"/>
          <p:cNvSpPr txBox="1">
            <a:spLocks noGrp="1"/>
          </p:cNvSpPr>
          <p:nvPr>
            <p:ph type="sldNum" idx="12"/>
          </p:nvPr>
        </p:nvSpPr>
        <p:spPr>
          <a:xfrm>
            <a:off x="4008705" y="8893297"/>
            <a:ext cx="3066733" cy="469779"/>
          </a:xfrm>
          <a:prstGeom prst="rect">
            <a:avLst/>
          </a:prstGeom>
          <a:noFill/>
          <a:ln>
            <a:noFill/>
          </a:ln>
        </p:spPr>
        <p:txBody>
          <a:bodyPr spcFirstLastPara="1" wrap="square" lIns="93921" tIns="46948" rIns="93921" bIns="46948"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9</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61621002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End Slide">
  <p:cSld name="Title/End Slide">
    <p:spTree>
      <p:nvGrpSpPr>
        <p:cNvPr id="1" name="Shape 10"/>
        <p:cNvGrpSpPr/>
        <p:nvPr/>
      </p:nvGrpSpPr>
      <p:grpSpPr>
        <a:xfrm>
          <a:off x="0" y="0"/>
          <a:ext cx="0" cy="0"/>
          <a:chOff x="0" y="0"/>
          <a:chExt cx="0" cy="0"/>
        </a:xfrm>
      </p:grpSpPr>
      <p:pic>
        <p:nvPicPr>
          <p:cNvPr id="2" name="Picture 1">
            <a:extLst>
              <a:ext uri="{FF2B5EF4-FFF2-40B4-BE49-F238E27FC236}">
                <a16:creationId xmlns:a16="http://schemas.microsoft.com/office/drawing/2014/main" id="{1EC81BDA-2220-41D5-9C1E-790F8BF9A980}"/>
              </a:ext>
            </a:extLst>
          </p:cNvPr>
          <p:cNvPicPr>
            <a:picLocks noChangeAspect="1"/>
          </p:cNvPicPr>
          <p:nvPr userDrawn="1"/>
        </p:nvPicPr>
        <p:blipFill>
          <a:blip r:embed="rId2"/>
          <a:stretch>
            <a:fillRect/>
          </a:stretch>
        </p:blipFill>
        <p:spPr>
          <a:xfrm>
            <a:off x="0" y="0"/>
            <a:ext cx="9144000" cy="6858000"/>
          </a:xfrm>
          <a:prstGeom prst="rect">
            <a:avLst/>
          </a:prstGeom>
        </p:spPr>
      </p:pic>
      <p:pic>
        <p:nvPicPr>
          <p:cNvPr id="12" name="Google Shape;12;p14"/>
          <p:cNvPicPr preferRelativeResize="0"/>
          <p:nvPr/>
        </p:nvPicPr>
        <p:blipFill rotWithShape="1">
          <a:blip r:embed="rId3">
            <a:alphaModFix/>
          </a:blip>
          <a:srcRect/>
          <a:stretch/>
        </p:blipFill>
        <p:spPr>
          <a:xfrm>
            <a:off x="95613" y="127571"/>
            <a:ext cx="600462" cy="509981"/>
          </a:xfrm>
          <a:prstGeom prst="rect">
            <a:avLst/>
          </a:prstGeom>
          <a:noFill/>
          <a:ln>
            <a:noFill/>
          </a:ln>
        </p:spPr>
      </p:pic>
      <p:sp>
        <p:nvSpPr>
          <p:cNvPr id="13" name="Google Shape;13;p14"/>
          <p:cNvSpPr/>
          <p:nvPr/>
        </p:nvSpPr>
        <p:spPr>
          <a:xfrm>
            <a:off x="791688" y="0"/>
            <a:ext cx="2708671" cy="3338514"/>
          </a:xfrm>
          <a:prstGeom prst="downArrow">
            <a:avLst>
              <a:gd name="adj1" fmla="val 100000"/>
              <a:gd name="adj2" fmla="val 26890"/>
            </a:avLst>
          </a:prstGeom>
          <a:solidFill>
            <a:schemeClr val="accent3">
              <a:lumMod val="60000"/>
              <a:lumOff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4" name="Google Shape;14;p14"/>
          <p:cNvPicPr preferRelativeResize="0"/>
          <p:nvPr/>
        </p:nvPicPr>
        <p:blipFill rotWithShape="1">
          <a:blip r:embed="rId3">
            <a:alphaModFix/>
          </a:blip>
          <a:srcRect/>
          <a:stretch/>
        </p:blipFill>
        <p:spPr>
          <a:xfrm>
            <a:off x="95613" y="137845"/>
            <a:ext cx="600462" cy="509981"/>
          </a:xfrm>
          <a:prstGeom prst="rect">
            <a:avLst/>
          </a:prstGeom>
          <a:noFill/>
          <a:ln>
            <a:noFill/>
          </a:ln>
        </p:spPr>
      </p:pic>
      <p:sp>
        <p:nvSpPr>
          <p:cNvPr id="15" name="Google Shape;15;p14"/>
          <p:cNvSpPr txBox="1">
            <a:spLocks noGrp="1"/>
          </p:cNvSpPr>
          <p:nvPr>
            <p:ph type="body" idx="1"/>
          </p:nvPr>
        </p:nvSpPr>
        <p:spPr>
          <a:xfrm>
            <a:off x="914668" y="382561"/>
            <a:ext cx="2187575" cy="2083237"/>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90000"/>
              </a:lnSpc>
              <a:spcBef>
                <a:spcPts val="1000"/>
              </a:spcBef>
              <a:spcAft>
                <a:spcPts val="0"/>
              </a:spcAft>
              <a:buClr>
                <a:schemeClr val="lt1"/>
              </a:buClr>
              <a:buSzPts val="2400"/>
              <a:buFont typeface="Arial"/>
              <a:buNone/>
              <a:defRPr sz="2400" b="1" i="0" u="none" strike="noStrike" cap="none">
                <a:solidFill>
                  <a:schemeClr val="lt1"/>
                </a:solidFill>
                <a:latin typeface="Arial"/>
                <a:ea typeface="Arial"/>
                <a:cs typeface="Arial"/>
                <a:sym typeface="Arial"/>
              </a:defRPr>
            </a:lvl1pPr>
            <a:lvl2pPr marL="914400" marR="0" lvl="1" indent="-228600" algn="ctr" rtl="0">
              <a:lnSpc>
                <a:spcPct val="90000"/>
              </a:lnSpc>
              <a:spcBef>
                <a:spcPts val="500"/>
              </a:spcBef>
              <a:spcAft>
                <a:spcPts val="0"/>
              </a:spcAft>
              <a:buClr>
                <a:schemeClr val="lt1"/>
              </a:buClr>
              <a:buSzPts val="2400"/>
              <a:buFont typeface="Arial"/>
              <a:buNone/>
              <a:defRPr sz="2400" b="0" i="0" u="none" strike="noStrike" cap="none">
                <a:solidFill>
                  <a:schemeClr val="lt1"/>
                </a:solidFill>
                <a:latin typeface="Arial"/>
                <a:ea typeface="Arial"/>
                <a:cs typeface="Arial"/>
                <a:sym typeface="Arial"/>
              </a:defRPr>
            </a:lvl2pPr>
            <a:lvl3pPr marL="1371600" marR="0" lvl="2" indent="-228600" algn="ctr" rtl="0">
              <a:lnSpc>
                <a:spcPct val="90000"/>
              </a:lnSpc>
              <a:spcBef>
                <a:spcPts val="500"/>
              </a:spcBef>
              <a:spcAft>
                <a:spcPts val="0"/>
              </a:spcAft>
              <a:buClr>
                <a:schemeClr val="lt1"/>
              </a:buClr>
              <a:buSzPts val="2000"/>
              <a:buFont typeface="Arial"/>
              <a:buNone/>
              <a:defRPr sz="2000" b="0" i="0" u="none" strike="noStrike" cap="none">
                <a:solidFill>
                  <a:schemeClr val="lt1"/>
                </a:solidFill>
                <a:latin typeface="Arial"/>
                <a:ea typeface="Arial"/>
                <a:cs typeface="Arial"/>
                <a:sym typeface="Arial"/>
              </a:defRPr>
            </a:lvl3pPr>
            <a:lvl4pPr marL="1828800" marR="0" lvl="3" indent="-228600" algn="ctr" rtl="0">
              <a:lnSpc>
                <a:spcPct val="90000"/>
              </a:lnSpc>
              <a:spcBef>
                <a:spcPts val="500"/>
              </a:spcBef>
              <a:spcAft>
                <a:spcPts val="0"/>
              </a:spcAft>
              <a:buClr>
                <a:schemeClr val="lt1"/>
              </a:buClr>
              <a:buSzPts val="1800"/>
              <a:buFont typeface="Arial"/>
              <a:buNone/>
              <a:defRPr sz="1800" b="0" i="0" u="none" strike="noStrike" cap="none">
                <a:solidFill>
                  <a:schemeClr val="lt1"/>
                </a:solidFill>
                <a:latin typeface="Arial"/>
                <a:ea typeface="Arial"/>
                <a:cs typeface="Arial"/>
                <a:sym typeface="Arial"/>
              </a:defRPr>
            </a:lvl4pPr>
            <a:lvl5pPr marL="2286000" marR="0" lvl="4" indent="-228600" algn="ctr" rtl="0">
              <a:lnSpc>
                <a:spcPct val="90000"/>
              </a:lnSpc>
              <a:spcBef>
                <a:spcPts val="500"/>
              </a:spcBef>
              <a:spcAft>
                <a:spcPts val="0"/>
              </a:spcAft>
              <a:buClr>
                <a:schemeClr val="lt1"/>
              </a:buClr>
              <a:buSzPts val="1800"/>
              <a:buFont typeface="Arial"/>
              <a:buNone/>
              <a:defRPr sz="18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6" name="Google Shape;16;p14"/>
          <p:cNvSpPr/>
          <p:nvPr/>
        </p:nvSpPr>
        <p:spPr>
          <a:xfrm flipH="1">
            <a:off x="2691829" y="5116530"/>
            <a:ext cx="7007341" cy="1520575"/>
          </a:xfrm>
          <a:prstGeom prst="homePlate">
            <a:avLst>
              <a:gd name="adj" fmla="val 50000"/>
            </a:avLst>
          </a:prstGeom>
          <a:solidFill>
            <a:schemeClr val="accent3">
              <a:lumMod val="60000"/>
              <a:lumOff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7" name="Google Shape;17;p14"/>
          <p:cNvSpPr txBox="1">
            <a:spLocks noGrp="1"/>
          </p:cNvSpPr>
          <p:nvPr>
            <p:ph type="body" idx="2"/>
          </p:nvPr>
        </p:nvSpPr>
        <p:spPr>
          <a:xfrm>
            <a:off x="3404746" y="5321300"/>
            <a:ext cx="6150417" cy="1154113"/>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2pPr>
            <a:lvl3pPr marL="1371600" marR="0" lvl="2"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3pPr>
            <a:lvl4pPr marL="1828800" marR="0" lvl="3"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4pPr>
            <a:lvl5pPr marL="2286000" marR="0" lvl="4"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bjective Slide">
  <p:cSld name="Objective Slide">
    <p:spTree>
      <p:nvGrpSpPr>
        <p:cNvPr id="1" name="Shape 18"/>
        <p:cNvGrpSpPr/>
        <p:nvPr/>
      </p:nvGrpSpPr>
      <p:grpSpPr>
        <a:xfrm>
          <a:off x="0" y="0"/>
          <a:ext cx="0" cy="0"/>
          <a:chOff x="0" y="0"/>
          <a:chExt cx="0" cy="0"/>
        </a:xfrm>
      </p:grpSpPr>
      <p:sp>
        <p:nvSpPr>
          <p:cNvPr id="19" name="Google Shape;19;p15"/>
          <p:cNvSpPr/>
          <p:nvPr/>
        </p:nvSpPr>
        <p:spPr>
          <a:xfrm>
            <a:off x="0" y="0"/>
            <a:ext cx="3766756" cy="6858000"/>
          </a:xfrm>
          <a:prstGeom prst="rect">
            <a:avLst/>
          </a:prstGeom>
          <a:solidFill>
            <a:srgbClr val="4F81B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Arial"/>
              <a:ea typeface="Arial"/>
              <a:cs typeface="Arial"/>
              <a:sym typeface="Arial"/>
            </a:endParaRPr>
          </a:p>
        </p:txBody>
      </p:sp>
      <p:grpSp>
        <p:nvGrpSpPr>
          <p:cNvPr id="20" name="Google Shape;20;p15"/>
          <p:cNvGrpSpPr/>
          <p:nvPr/>
        </p:nvGrpSpPr>
        <p:grpSpPr>
          <a:xfrm>
            <a:off x="3994359" y="1512277"/>
            <a:ext cx="4850703" cy="4423875"/>
            <a:chOff x="1154017" y="-431080"/>
            <a:chExt cx="2785558" cy="2642900"/>
          </a:xfrm>
        </p:grpSpPr>
        <p:sp>
          <p:nvSpPr>
            <p:cNvPr id="21" name="Google Shape;21;p15"/>
            <p:cNvSpPr/>
            <p:nvPr/>
          </p:nvSpPr>
          <p:spPr>
            <a:xfrm>
              <a:off x="1154017" y="503"/>
              <a:ext cx="2785558" cy="1671335"/>
            </a:xfrm>
            <a:prstGeom prst="rect">
              <a:avLst/>
            </a:prstGeom>
            <a:solidFill>
              <a:schemeClr val="accent1"/>
            </a:solidFill>
            <a:ln w="1905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2000"/>
                <a:buFont typeface="Arial"/>
                <a:buNone/>
              </a:pPr>
              <a:endParaRPr sz="2000" b="0" i="0" u="none" strike="noStrike" cap="none">
                <a:solidFill>
                  <a:schemeClr val="lt1"/>
                </a:solidFill>
                <a:latin typeface="Arial"/>
                <a:ea typeface="Arial"/>
                <a:cs typeface="Arial"/>
                <a:sym typeface="Arial"/>
              </a:endParaRPr>
            </a:p>
          </p:txBody>
        </p:sp>
        <p:sp>
          <p:nvSpPr>
            <p:cNvPr id="22" name="Google Shape;22;p15"/>
            <p:cNvSpPr txBox="1"/>
            <p:nvPr/>
          </p:nvSpPr>
          <p:spPr>
            <a:xfrm>
              <a:off x="1154017" y="-431080"/>
              <a:ext cx="2785558" cy="2642900"/>
            </a:xfrm>
            <a:prstGeom prst="rect">
              <a:avLst/>
            </a:prstGeom>
            <a:solidFill>
              <a:srgbClr val="4F81BD"/>
            </a:solidFill>
            <a:ln w="19050" cap="flat" cmpd="sng">
              <a:solidFill>
                <a:schemeClr val="lt1"/>
              </a:solidFill>
              <a:prstDash val="solid"/>
              <a:miter lim="800000"/>
              <a:headEnd type="none" w="sm" len="sm"/>
              <a:tailEnd type="none" w="sm" len="sm"/>
            </a:ln>
          </p:spPr>
          <p:txBody>
            <a:bodyPr spcFirstLastPara="1" wrap="square" lIns="76200" tIns="76200" rIns="76200" bIns="76200" anchor="ctr" anchorCtr="0">
              <a:noAutofit/>
            </a:bodyPr>
            <a:lstStyle/>
            <a:p>
              <a:pPr marL="0" marR="0" lvl="0" indent="0" algn="ctr" rtl="0">
                <a:lnSpc>
                  <a:spcPct val="90000"/>
                </a:lnSpc>
                <a:spcBef>
                  <a:spcPts val="0"/>
                </a:spcBef>
                <a:spcAft>
                  <a:spcPts val="0"/>
                </a:spcAft>
                <a:buNone/>
              </a:pPr>
              <a:endParaRPr sz="3000" b="0" i="0" u="none" strike="noStrike" cap="none">
                <a:solidFill>
                  <a:schemeClr val="lt1"/>
                </a:solidFill>
                <a:latin typeface="Arial"/>
                <a:ea typeface="Arial"/>
                <a:cs typeface="Arial"/>
                <a:sym typeface="Arial"/>
              </a:endParaRPr>
            </a:p>
          </p:txBody>
        </p:sp>
      </p:grpSp>
      <p:pic>
        <p:nvPicPr>
          <p:cNvPr id="23" name="Google Shape;23;p15"/>
          <p:cNvPicPr preferRelativeResize="0"/>
          <p:nvPr/>
        </p:nvPicPr>
        <p:blipFill rotWithShape="1">
          <a:blip r:embed="rId2">
            <a:alphaModFix/>
          </a:blip>
          <a:srcRect/>
          <a:stretch/>
        </p:blipFill>
        <p:spPr>
          <a:xfrm>
            <a:off x="85338" y="76200"/>
            <a:ext cx="600462" cy="509981"/>
          </a:xfrm>
          <a:prstGeom prst="rect">
            <a:avLst/>
          </a:prstGeom>
          <a:noFill/>
          <a:ln>
            <a:noFill/>
          </a:ln>
        </p:spPr>
      </p:pic>
      <p:cxnSp>
        <p:nvCxnSpPr>
          <p:cNvPr id="24" name="Google Shape;24;p15"/>
          <p:cNvCxnSpPr/>
          <p:nvPr/>
        </p:nvCxnSpPr>
        <p:spPr>
          <a:xfrm rot="10800000">
            <a:off x="619125" y="2971800"/>
            <a:ext cx="0" cy="914400"/>
          </a:xfrm>
          <a:prstGeom prst="straightConnector1">
            <a:avLst/>
          </a:prstGeom>
          <a:noFill/>
          <a:ln w="19050" cap="flat" cmpd="sng">
            <a:solidFill>
              <a:srgbClr val="FFFFFF">
                <a:alpha val="80000"/>
              </a:srgbClr>
            </a:solidFill>
            <a:prstDash val="solid"/>
            <a:round/>
            <a:headEnd type="none" w="sm" len="sm"/>
            <a:tailEnd type="none" w="sm" len="sm"/>
          </a:ln>
        </p:spPr>
      </p:cxnSp>
      <p:sp>
        <p:nvSpPr>
          <p:cNvPr id="25" name="Google Shape;25;p15"/>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6" name="Google Shape;26;p15"/>
          <p:cNvSpPr txBox="1">
            <a:spLocks noGrp="1"/>
          </p:cNvSpPr>
          <p:nvPr>
            <p:ph type="body" idx="1"/>
          </p:nvPr>
        </p:nvSpPr>
        <p:spPr>
          <a:xfrm>
            <a:off x="4114800" y="1655763"/>
            <a:ext cx="4621213" cy="4189412"/>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90000"/>
              </a:lnSpc>
              <a:spcBef>
                <a:spcPts val="10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1pPr>
            <a:lvl2pPr marL="914400" marR="0" lvl="1"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2pPr>
            <a:lvl3pPr marL="1371600" marR="0" lvl="2"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3pPr>
            <a:lvl4pPr marL="1828800" marR="0" lvl="3"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4pPr>
            <a:lvl5pPr marL="2286000" marR="0" lvl="4" indent="-228600" algn="ctr"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Lesson Overview/KLP Slide">
  <p:cSld name="Lesson Overview/KLP Slide">
    <p:spTree>
      <p:nvGrpSpPr>
        <p:cNvPr id="1" name="Shape 27"/>
        <p:cNvGrpSpPr/>
        <p:nvPr/>
      </p:nvGrpSpPr>
      <p:grpSpPr>
        <a:xfrm>
          <a:off x="0" y="0"/>
          <a:ext cx="0" cy="0"/>
          <a:chOff x="0" y="0"/>
          <a:chExt cx="0" cy="0"/>
        </a:xfrm>
      </p:grpSpPr>
      <p:sp>
        <p:nvSpPr>
          <p:cNvPr id="28" name="Google Shape;28;p16"/>
          <p:cNvSpPr/>
          <p:nvPr/>
        </p:nvSpPr>
        <p:spPr>
          <a:xfrm>
            <a:off x="0" y="0"/>
            <a:ext cx="3766756" cy="6858000"/>
          </a:xfrm>
          <a:prstGeom prst="rect">
            <a:avLst/>
          </a:prstGeom>
          <a:solidFill>
            <a:srgbClr val="4F81B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29" name="Google Shape;29;p16"/>
          <p:cNvCxnSpPr/>
          <p:nvPr/>
        </p:nvCxnSpPr>
        <p:spPr>
          <a:xfrm rot="10800000">
            <a:off x="619125" y="2971800"/>
            <a:ext cx="0" cy="914400"/>
          </a:xfrm>
          <a:prstGeom prst="straightConnector1">
            <a:avLst/>
          </a:prstGeom>
          <a:noFill/>
          <a:ln w="19050" cap="flat" cmpd="sng">
            <a:solidFill>
              <a:srgbClr val="FFFFFF">
                <a:alpha val="80000"/>
              </a:srgbClr>
            </a:solidFill>
            <a:prstDash val="solid"/>
            <a:round/>
            <a:headEnd type="none" w="sm" len="sm"/>
            <a:tailEnd type="none" w="sm" len="sm"/>
          </a:ln>
        </p:spPr>
      </p:cxnSp>
      <p:sp>
        <p:nvSpPr>
          <p:cNvPr id="30" name="Google Shape;30;p16"/>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pic>
        <p:nvPicPr>
          <p:cNvPr id="31" name="Google Shape;31;p16"/>
          <p:cNvPicPr preferRelativeResize="0"/>
          <p:nvPr/>
        </p:nvPicPr>
        <p:blipFill rotWithShape="1">
          <a:blip r:embed="rId2">
            <a:alphaModFix/>
          </a:blip>
          <a:srcRect/>
          <a:stretch/>
        </p:blipFill>
        <p:spPr>
          <a:xfrm>
            <a:off x="85338" y="76200"/>
            <a:ext cx="600462" cy="509981"/>
          </a:xfrm>
          <a:prstGeom prst="rect">
            <a:avLst/>
          </a:prstGeom>
          <a:noFill/>
          <a:ln>
            <a:noFill/>
          </a:ln>
        </p:spPr>
      </p:pic>
      <p:sp>
        <p:nvSpPr>
          <p:cNvPr id="32" name="Google Shape;32;p16"/>
          <p:cNvSpPr>
            <a:spLocks noGrp="1"/>
          </p:cNvSpPr>
          <p:nvPr>
            <p:ph type="dgm" idx="2"/>
          </p:nvPr>
        </p:nvSpPr>
        <p:spPr>
          <a:xfrm>
            <a:off x="3990975" y="712788"/>
            <a:ext cx="4905375" cy="5762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KLP Title Slide">
  <p:cSld name="KLP Title Slide">
    <p:spTree>
      <p:nvGrpSpPr>
        <p:cNvPr id="1" name="Shape 33"/>
        <p:cNvGrpSpPr/>
        <p:nvPr/>
      </p:nvGrpSpPr>
      <p:grpSpPr>
        <a:xfrm>
          <a:off x="0" y="0"/>
          <a:ext cx="0" cy="0"/>
          <a:chOff x="0" y="0"/>
          <a:chExt cx="0" cy="0"/>
        </a:xfrm>
      </p:grpSpPr>
      <p:sp>
        <p:nvSpPr>
          <p:cNvPr id="34" name="Google Shape;34;p17"/>
          <p:cNvSpPr/>
          <p:nvPr/>
        </p:nvSpPr>
        <p:spPr>
          <a:xfrm>
            <a:off x="388484" y="476778"/>
            <a:ext cx="5860116" cy="5920653"/>
          </a:xfrm>
          <a:prstGeom prst="rect">
            <a:avLst/>
          </a:prstGeom>
          <a:solidFill>
            <a:srgbClr val="4F81BD"/>
          </a:solidFill>
          <a:ln>
            <a:noFill/>
          </a:ln>
          <a:effectLst>
            <a:outerShdw blurRad="40000" dist="23000" dir="5400000" rotWithShape="0">
              <a:srgbClr val="000000">
                <a:alpha val="34509"/>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 name="Google Shape;35;p17"/>
          <p:cNvSpPr/>
          <p:nvPr/>
        </p:nvSpPr>
        <p:spPr>
          <a:xfrm>
            <a:off x="6379305" y="476778"/>
            <a:ext cx="2376212" cy="5920653"/>
          </a:xfrm>
          <a:prstGeom prst="rect">
            <a:avLst/>
          </a:prstGeom>
          <a:solidFill>
            <a:srgbClr val="DDD9C4"/>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36" name="Google Shape;36;p17"/>
          <p:cNvCxnSpPr/>
          <p:nvPr/>
        </p:nvCxnSpPr>
        <p:spPr>
          <a:xfrm>
            <a:off x="2625090" y="4424906"/>
            <a:ext cx="2971800" cy="0"/>
          </a:xfrm>
          <a:prstGeom prst="straightConnector1">
            <a:avLst/>
          </a:prstGeom>
          <a:noFill/>
          <a:ln w="19050" cap="flat" cmpd="sng">
            <a:solidFill>
              <a:srgbClr val="FFFFFF">
                <a:alpha val="80000"/>
              </a:srgbClr>
            </a:solidFill>
            <a:prstDash val="solid"/>
            <a:round/>
            <a:headEnd type="none" w="sm" len="sm"/>
            <a:tailEnd type="none" w="sm" len="sm"/>
          </a:ln>
        </p:spPr>
      </p:cxnSp>
      <p:sp>
        <p:nvSpPr>
          <p:cNvPr id="37" name="Google Shape;37;p17"/>
          <p:cNvSpPr txBox="1">
            <a:spLocks noGrp="1"/>
          </p:cNvSpPr>
          <p:nvPr>
            <p:ph type="body" idx="1"/>
          </p:nvPr>
        </p:nvSpPr>
        <p:spPr>
          <a:xfrm>
            <a:off x="1420813" y="1865870"/>
            <a:ext cx="4300537" cy="2285443"/>
          </a:xfrm>
          <a:prstGeom prst="rect">
            <a:avLst/>
          </a:prstGeom>
          <a:noFill/>
          <a:ln>
            <a:noFill/>
          </a:ln>
        </p:spPr>
        <p:txBody>
          <a:bodyPr spcFirstLastPara="1" wrap="square" lIns="91425" tIns="45700" rIns="91425" bIns="45700" anchor="t" anchorCtr="0">
            <a:noAutofit/>
          </a:bodyPr>
          <a:lstStyle>
            <a:lvl1pPr marL="457200" marR="0" lvl="0" indent="-228600" algn="r" rtl="0">
              <a:lnSpc>
                <a:spcPct val="90000"/>
              </a:lnSpc>
              <a:spcBef>
                <a:spcPts val="10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1pPr>
            <a:lvl2pPr marL="914400" marR="0" lvl="1"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2pPr>
            <a:lvl3pPr marL="1371600" marR="0" lvl="2"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3pPr>
            <a:lvl4pPr marL="1828800" marR="0" lvl="3"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4pPr>
            <a:lvl5pPr marL="2286000" marR="0" lvl="4" indent="-228600" algn="r" rtl="0">
              <a:lnSpc>
                <a:spcPct val="90000"/>
              </a:lnSpc>
              <a:spcBef>
                <a:spcPts val="500"/>
              </a:spcBef>
              <a:spcAft>
                <a:spcPts val="0"/>
              </a:spcAft>
              <a:buClr>
                <a:schemeClr val="lt1"/>
              </a:buClr>
              <a:buSzPts val="4000"/>
              <a:buFont typeface="Arial"/>
              <a:buNone/>
              <a:defRPr sz="40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Grey Background Main Body Slide">
  <p:cSld name="Grey Background Main Body Slide">
    <p:spTree>
      <p:nvGrpSpPr>
        <p:cNvPr id="1" name="Shape 38"/>
        <p:cNvGrpSpPr/>
        <p:nvPr/>
      </p:nvGrpSpPr>
      <p:grpSpPr>
        <a:xfrm>
          <a:off x="0" y="0"/>
          <a:ext cx="0" cy="0"/>
          <a:chOff x="0" y="0"/>
          <a:chExt cx="0" cy="0"/>
        </a:xfrm>
      </p:grpSpPr>
      <p:sp>
        <p:nvSpPr>
          <p:cNvPr id="39" name="Google Shape;39;p18"/>
          <p:cNvSpPr/>
          <p:nvPr/>
        </p:nvSpPr>
        <p:spPr>
          <a:xfrm>
            <a:off x="148281" y="160637"/>
            <a:ext cx="8872151" cy="6586151"/>
          </a:xfrm>
          <a:prstGeom prst="rect">
            <a:avLst/>
          </a:prstGeom>
          <a:solidFill>
            <a:schemeClr val="dk1">
              <a:alpha val="9411"/>
            </a:schemeClr>
          </a:solidFill>
          <a:ln w="127000" cap="sq" cmpd="thinThick">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3600"/>
              <a:buFont typeface="Arial"/>
              <a:buNone/>
            </a:pPr>
            <a:endParaRPr sz="3600" b="0" i="0" u="none" strike="noStrike" cap="none">
              <a:solidFill>
                <a:schemeClr val="lt1"/>
              </a:solidFill>
              <a:latin typeface="Calibri"/>
              <a:ea typeface="Calibri"/>
              <a:cs typeface="Calibri"/>
              <a:sym typeface="Calibri"/>
            </a:endParaRPr>
          </a:p>
        </p:txBody>
      </p:sp>
      <p:sp>
        <p:nvSpPr>
          <p:cNvPr id="40" name="Google Shape;40;p18"/>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rgbClr val="4F81BD"/>
              </a:buClr>
              <a:buSzPts val="4400"/>
              <a:buFont typeface="Arial"/>
              <a:buNone/>
              <a:defRPr sz="4400" b="0" i="0" u="none" strike="noStrike" cap="none">
                <a:solidFill>
                  <a:srgbClr val="4F81BD"/>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1" name="Google Shape;41;p18"/>
          <p:cNvSpPr txBox="1">
            <a:spLocks noGrp="1"/>
          </p:cNvSpPr>
          <p:nvPr>
            <p:ph type="body" idx="1"/>
          </p:nvPr>
        </p:nvSpPr>
        <p:spPr>
          <a:xfrm>
            <a:off x="629841" y="1895178"/>
            <a:ext cx="7886699" cy="4294485"/>
          </a:xfrm>
          <a:prstGeom prst="rect">
            <a:avLst/>
          </a:prstGeom>
          <a:noFill/>
          <a:ln>
            <a:noFill/>
          </a:ln>
        </p:spPr>
        <p:txBody>
          <a:bodyPr spcFirstLastPara="1" wrap="square" lIns="91425" tIns="45700" rIns="91425" bIns="45700" anchor="t" anchorCtr="0">
            <a:noAutofit/>
          </a:bodyPr>
          <a:lstStyle>
            <a:lvl1pPr marL="457200" marR="0" lvl="0" indent="-457200" algn="l" rtl="0">
              <a:lnSpc>
                <a:spcPct val="90000"/>
              </a:lnSpc>
              <a:spcBef>
                <a:spcPts val="10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1pPr>
            <a:lvl2pPr marL="914400" marR="0" lvl="1"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L="1371600" marR="0" lvl="2"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3pPr>
            <a:lvl4pPr marL="1828800" marR="0" lvl="3"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4pPr>
            <a:lvl5pPr marL="2286000" marR="0" lvl="4"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42" name="Google Shape;42;p18"/>
          <p:cNvPicPr preferRelativeResize="0"/>
          <p:nvPr/>
        </p:nvPicPr>
        <p:blipFill rotWithShape="1">
          <a:blip r:embed="rId2">
            <a:alphaModFix/>
          </a:blip>
          <a:srcRect/>
          <a:stretch/>
        </p:blipFill>
        <p:spPr>
          <a:xfrm>
            <a:off x="237273" y="258173"/>
            <a:ext cx="600462" cy="509981"/>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White Background Main Body Slide">
  <p:cSld name="White Background Main Body Slide">
    <p:spTree>
      <p:nvGrpSpPr>
        <p:cNvPr id="1" name="Shape 43"/>
        <p:cNvGrpSpPr/>
        <p:nvPr/>
      </p:nvGrpSpPr>
      <p:grpSpPr>
        <a:xfrm>
          <a:off x="0" y="0"/>
          <a:ext cx="0" cy="0"/>
          <a:chOff x="0" y="0"/>
          <a:chExt cx="0" cy="0"/>
        </a:xfrm>
      </p:grpSpPr>
      <p:sp>
        <p:nvSpPr>
          <p:cNvPr id="44" name="Google Shape;44;p19"/>
          <p:cNvSpPr txBox="1">
            <a:spLocks noGrp="1"/>
          </p:cNvSpPr>
          <p:nvPr>
            <p:ph type="body" idx="1"/>
          </p:nvPr>
        </p:nvSpPr>
        <p:spPr>
          <a:xfrm>
            <a:off x="4629150" y="1825625"/>
            <a:ext cx="3886200" cy="435133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45" name="Google Shape;45;p19"/>
          <p:cNvPicPr preferRelativeResize="0"/>
          <p:nvPr/>
        </p:nvPicPr>
        <p:blipFill rotWithShape="1">
          <a:blip r:embed="rId2">
            <a:alphaModFix/>
          </a:blip>
          <a:srcRect/>
          <a:stretch/>
        </p:blipFill>
        <p:spPr>
          <a:xfrm>
            <a:off x="85338" y="76200"/>
            <a:ext cx="600462" cy="509981"/>
          </a:xfrm>
          <a:prstGeom prst="rect">
            <a:avLst/>
          </a:prstGeom>
          <a:noFill/>
          <a:ln>
            <a:noFill/>
          </a:ln>
        </p:spPr>
      </p:pic>
      <p:sp>
        <p:nvSpPr>
          <p:cNvPr id="46" name="Google Shape;46;p19"/>
          <p:cNvSpPr txBox="1">
            <a:spLocks noGrp="1"/>
          </p:cNvSpPr>
          <p:nvPr>
            <p:ph type="title"/>
          </p:nvPr>
        </p:nvSpPr>
        <p:spPr>
          <a:xfrm>
            <a:off x="628650" y="365125"/>
            <a:ext cx="7886700" cy="1325563"/>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rgbClr val="4F81BD"/>
              </a:buClr>
              <a:buSzPts val="4400"/>
              <a:buFont typeface="Arial"/>
              <a:buNone/>
              <a:defRPr sz="4400" b="0" i="0" u="none" strike="noStrike" cap="none">
                <a:solidFill>
                  <a:srgbClr val="4F81BD"/>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Questions Slide">
  <p:cSld name="Questions Slide">
    <p:spTree>
      <p:nvGrpSpPr>
        <p:cNvPr id="1" name="Shape 47"/>
        <p:cNvGrpSpPr/>
        <p:nvPr/>
      </p:nvGrpSpPr>
      <p:grpSpPr>
        <a:xfrm>
          <a:off x="0" y="0"/>
          <a:ext cx="0" cy="0"/>
          <a:chOff x="0" y="0"/>
          <a:chExt cx="0" cy="0"/>
        </a:xfrm>
      </p:grpSpPr>
      <p:sp>
        <p:nvSpPr>
          <p:cNvPr id="48" name="Google Shape;48;p20"/>
          <p:cNvSpPr/>
          <p:nvPr/>
        </p:nvSpPr>
        <p:spPr>
          <a:xfrm>
            <a:off x="5835394" y="0"/>
            <a:ext cx="3308606" cy="6858000"/>
          </a:xfrm>
          <a:prstGeom prst="rect">
            <a:avLst/>
          </a:prstGeom>
          <a:solidFill>
            <a:srgbClr val="4F81BD">
              <a:alpha val="80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9" name="Google Shape;49;p20"/>
          <p:cNvSpPr/>
          <p:nvPr/>
        </p:nvSpPr>
        <p:spPr>
          <a:xfrm>
            <a:off x="0" y="0"/>
            <a:ext cx="5835394" cy="6858000"/>
          </a:xfrm>
          <a:prstGeom prst="rect">
            <a:avLst/>
          </a:prstGeom>
          <a:solidFill>
            <a:schemeClr val="dk1">
              <a:alpha val="8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50" name="Google Shape;50;p20"/>
          <p:cNvPicPr preferRelativeResize="0"/>
          <p:nvPr/>
        </p:nvPicPr>
        <p:blipFill rotWithShape="1">
          <a:blip r:embed="rId2">
            <a:alphaModFix/>
          </a:blip>
          <a:srcRect/>
          <a:stretch/>
        </p:blipFill>
        <p:spPr>
          <a:xfrm>
            <a:off x="85338" y="76200"/>
            <a:ext cx="600462" cy="509981"/>
          </a:xfrm>
          <a:prstGeom prst="rect">
            <a:avLst/>
          </a:prstGeom>
          <a:noFill/>
          <a:ln>
            <a:noFill/>
          </a:ln>
        </p:spPr>
      </p:pic>
      <p:sp>
        <p:nvSpPr>
          <p:cNvPr id="51" name="Google Shape;51;p20"/>
          <p:cNvSpPr txBox="1">
            <a:spLocks noGrp="1"/>
          </p:cNvSpPr>
          <p:nvPr>
            <p:ph type="title"/>
          </p:nvPr>
        </p:nvSpPr>
        <p:spPr>
          <a:xfrm>
            <a:off x="168978" y="965199"/>
            <a:ext cx="5497438" cy="4927601"/>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Grey Background Main Body Slide">
    <p:spTree>
      <p:nvGrpSpPr>
        <p:cNvPr id="1" name=""/>
        <p:cNvGrpSpPr/>
        <p:nvPr/>
      </p:nvGrpSpPr>
      <p:grpSpPr>
        <a:xfrm>
          <a:off x="0" y="0"/>
          <a:ext cx="0" cy="0"/>
          <a:chOff x="0" y="0"/>
          <a:chExt cx="0" cy="0"/>
        </a:xfrm>
      </p:grpSpPr>
      <p:sp>
        <p:nvSpPr>
          <p:cNvPr id="11" name="Google Shape;129;p16">
            <a:extLst>
              <a:ext uri="{FF2B5EF4-FFF2-40B4-BE49-F238E27FC236}">
                <a16:creationId xmlns:a16="http://schemas.microsoft.com/office/drawing/2014/main" id="{61207EC8-9CF7-024E-AC1B-7ABF3D89D24E}"/>
              </a:ext>
            </a:extLst>
          </p:cNvPr>
          <p:cNvSpPr/>
          <p:nvPr userDrawn="1"/>
        </p:nvSpPr>
        <p:spPr>
          <a:xfrm>
            <a:off x="148281" y="160637"/>
            <a:ext cx="8872151" cy="6586151"/>
          </a:xfrm>
          <a:prstGeom prst="rect">
            <a:avLst/>
          </a:prstGeom>
          <a:solidFill>
            <a:schemeClr val="dk1">
              <a:alpha val="9803"/>
            </a:schemeClr>
          </a:solidFill>
          <a:ln w="127000" cap="sq" cmpd="thinThick">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3600" b="0" i="0" u="none" strike="noStrike" cap="none">
              <a:solidFill>
                <a:schemeClr val="lt1"/>
              </a:solidFill>
              <a:latin typeface="Calibri"/>
              <a:ea typeface="Calibri"/>
              <a:cs typeface="Calibri"/>
              <a:sym typeface="Calibri"/>
            </a:endParaRPr>
          </a:p>
        </p:txBody>
      </p:sp>
      <p:sp>
        <p:nvSpPr>
          <p:cNvPr id="2" name="Title 1"/>
          <p:cNvSpPr>
            <a:spLocks noGrp="1"/>
          </p:cNvSpPr>
          <p:nvPr>
            <p:ph type="title"/>
          </p:nvPr>
        </p:nvSpPr>
        <p:spPr>
          <a:xfrm>
            <a:off x="629841" y="365126"/>
            <a:ext cx="7886700" cy="1325563"/>
          </a:xfrm>
          <a:prstGeom prst="rect">
            <a:avLst/>
          </a:prstGeom>
        </p:spPr>
        <p:txBody>
          <a:bodyPr/>
          <a:lstStyle>
            <a:lvl1pPr>
              <a:defRPr lang="en-US" dirty="0">
                <a:solidFill>
                  <a:srgbClr val="4F81BD"/>
                </a:solidFill>
              </a:defRPr>
            </a:lvl1pPr>
          </a:lstStyle>
          <a:p>
            <a:pPr lvl="0" algn="ctr"/>
            <a:r>
              <a:rPr lang="en-GB"/>
              <a:t>Click to edit Master title style</a:t>
            </a:r>
            <a:endParaRPr lang="en-US"/>
          </a:p>
        </p:txBody>
      </p:sp>
      <p:sp>
        <p:nvSpPr>
          <p:cNvPr id="4" name="Content Placeholder 3"/>
          <p:cNvSpPr>
            <a:spLocks noGrp="1"/>
          </p:cNvSpPr>
          <p:nvPr>
            <p:ph sz="half" idx="2"/>
          </p:nvPr>
        </p:nvSpPr>
        <p:spPr>
          <a:xfrm>
            <a:off x="629841" y="1895178"/>
            <a:ext cx="7886699" cy="4294485"/>
          </a:xfrm>
          <a:prstGeom prst="rect">
            <a:avLst/>
          </a:prstGeom>
        </p:spPr>
        <p:txBody>
          <a:bodyPr/>
          <a:lstStyle>
            <a:lvl1pPr>
              <a:defRPr sz="3600"/>
            </a:lvl1pPr>
            <a:lvl2pPr>
              <a:defRPr sz="3600"/>
            </a:lvl2pPr>
            <a:lvl3pPr>
              <a:defRPr sz="3600"/>
            </a:lvl3pPr>
            <a:lvl4pPr>
              <a:defRPr sz="3600"/>
            </a:lvl4pPr>
            <a:lvl5pPr>
              <a:defRPr sz="3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10" name="Google Shape;60;p12">
            <a:extLst>
              <a:ext uri="{FF2B5EF4-FFF2-40B4-BE49-F238E27FC236}">
                <a16:creationId xmlns:a16="http://schemas.microsoft.com/office/drawing/2014/main" id="{32646B5E-85C9-554F-8CB5-E03B1CB70C0A}"/>
              </a:ext>
            </a:extLst>
          </p:cNvPr>
          <p:cNvPicPr preferRelativeResize="0"/>
          <p:nvPr userDrawn="1"/>
        </p:nvPicPr>
        <p:blipFill rotWithShape="1">
          <a:blip r:embed="rId2">
            <a:alphaModFix/>
          </a:blip>
          <a:srcRect/>
          <a:stretch/>
        </p:blipFill>
        <p:spPr>
          <a:xfrm>
            <a:off x="237273" y="258173"/>
            <a:ext cx="600462" cy="509981"/>
          </a:xfrm>
          <a:prstGeom prst="rect">
            <a:avLst/>
          </a:prstGeom>
          <a:noFill/>
          <a:ln>
            <a:noFill/>
          </a:ln>
        </p:spPr>
      </p:pic>
    </p:spTree>
    <p:extLst>
      <p:ext uri="{BB962C8B-B14F-4D97-AF65-F5344CB8AC3E}">
        <p14:creationId xmlns:p14="http://schemas.microsoft.com/office/powerpoint/2010/main" val="23562361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2.xml"/><Relationship Id="rId1" Type="http://schemas.openxmlformats.org/officeDocument/2006/relationships/slideLayout" Target="../slideLayouts/slideLayout5.xml"/><Relationship Id="rId4" Type="http://schemas.openxmlformats.org/officeDocument/2006/relationships/image" Target="../media/image20.svg"/></Relationships>
</file>

<file path=ppt/slides/_rels/slide4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5.xml"/><Relationship Id="rId4" Type="http://schemas.openxmlformats.org/officeDocument/2006/relationships/image" Target="../media/image25.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9.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7" name="Google Shape;57;p1"/>
          <p:cNvSpPr txBox="1">
            <a:spLocks noGrp="1"/>
          </p:cNvSpPr>
          <p:nvPr>
            <p:ph type="body" idx="1"/>
          </p:nvPr>
        </p:nvSpPr>
        <p:spPr>
          <a:xfrm>
            <a:off x="541176" y="382561"/>
            <a:ext cx="2863570" cy="2083237"/>
          </a:xfrm>
          <a:prstGeom prst="rect">
            <a:avLst/>
          </a:prstGeom>
          <a:noFill/>
          <a:ln>
            <a:noFill/>
          </a:ln>
        </p:spPr>
        <p:txBody>
          <a:bodyPr spcFirstLastPara="1" wrap="square" lIns="91425" tIns="45700" rIns="91425" bIns="45700" anchor="t" anchorCtr="0">
            <a:noAutofit/>
          </a:bodyPr>
          <a:lstStyle/>
          <a:p>
            <a:pPr lvl="0">
              <a:spcBef>
                <a:spcPts val="0"/>
              </a:spcBef>
              <a:buClr>
                <a:srgbClr val="FFFFFF"/>
              </a:buClr>
            </a:pPr>
            <a:r>
              <a:rPr lang="en-GB" dirty="0">
                <a:solidFill>
                  <a:srgbClr val="FFFFFF"/>
                </a:solidFill>
              </a:rPr>
              <a:t>Weapons and Ammunition Management in UN Peace Operations</a:t>
            </a:r>
            <a:endParaRPr lang="en-GB" dirty="0"/>
          </a:p>
          <a:p>
            <a:pPr marL="0" lvl="0" indent="0" algn="ctr">
              <a:lnSpc>
                <a:spcPct val="90000"/>
              </a:lnSpc>
              <a:spcBef>
                <a:spcPts val="0"/>
              </a:spcBef>
              <a:spcAft>
                <a:spcPts val="0"/>
              </a:spcAft>
              <a:buNone/>
            </a:pPr>
            <a:endParaRPr lang="en-US" dirty="0"/>
          </a:p>
        </p:txBody>
      </p:sp>
      <p:sp>
        <p:nvSpPr>
          <p:cNvPr id="58" name="Google Shape;58;p1"/>
          <p:cNvSpPr txBox="1">
            <a:spLocks noGrp="1"/>
          </p:cNvSpPr>
          <p:nvPr>
            <p:ph type="body" idx="2"/>
          </p:nvPr>
        </p:nvSpPr>
        <p:spPr>
          <a:xfrm>
            <a:off x="3404746" y="5321300"/>
            <a:ext cx="6150417" cy="1154113"/>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000"/>
              <a:buNone/>
            </a:pPr>
            <a:r>
              <a:rPr lang="en-GB" b="1" dirty="0"/>
              <a:t>Ammunition Inspection </a:t>
            </a:r>
            <a:endParaRPr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7"/>
          <p:cNvSpPr txBox="1">
            <a:spLocks noGrp="1"/>
          </p:cNvSpPr>
          <p:nvPr>
            <p:ph type="title"/>
          </p:nvPr>
        </p:nvSpPr>
        <p:spPr>
          <a:xfrm>
            <a:off x="628650" y="387428"/>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US"/>
              <a:t>Upper-Age Limit of Ammunition</a:t>
            </a:r>
            <a:endParaRPr/>
          </a:p>
        </p:txBody>
      </p:sp>
      <p:sp>
        <p:nvSpPr>
          <p:cNvPr id="122" name="Google Shape;122;p7"/>
          <p:cNvSpPr txBox="1">
            <a:spLocks noGrp="1"/>
          </p:cNvSpPr>
          <p:nvPr>
            <p:ph type="body" idx="1"/>
          </p:nvPr>
        </p:nvSpPr>
        <p:spPr>
          <a:xfrm>
            <a:off x="629841" y="1895178"/>
            <a:ext cx="7886699" cy="4294485"/>
          </a:xfrm>
          <a:prstGeom prst="rect">
            <a:avLst/>
          </a:prstGeom>
          <a:noFill/>
          <a:ln>
            <a:noFill/>
          </a:ln>
        </p:spPr>
        <p:txBody>
          <a:bodyPr spcFirstLastPara="1" wrap="square" lIns="91425" tIns="45700" rIns="91425" bIns="45700" anchor="t" anchorCtr="0">
            <a:noAutofit/>
          </a:bodyPr>
          <a:lstStyle/>
          <a:p>
            <a:pPr>
              <a:buSzPct val="100000"/>
            </a:pPr>
            <a:r>
              <a:rPr lang="en-US" sz="2400" dirty="0">
                <a:solidFill>
                  <a:schemeClr val="tx1"/>
                </a:solidFill>
                <a:sym typeface="Calibri"/>
              </a:rPr>
              <a:t>T/PCCs are to deploy with ammunition with a shelf-life greater than the expected length of deployment</a:t>
            </a:r>
          </a:p>
          <a:p>
            <a:pPr marL="457200" lvl="1" indent="0">
              <a:buSzPct val="100000"/>
              <a:buNone/>
            </a:pPr>
            <a:endParaRPr lang="en-US" sz="2400" dirty="0">
              <a:solidFill>
                <a:schemeClr val="tx1"/>
              </a:solidFill>
              <a:sym typeface="Calibri"/>
            </a:endParaRPr>
          </a:p>
          <a:p>
            <a:pPr>
              <a:buSzPct val="100000"/>
            </a:pPr>
            <a:r>
              <a:rPr lang="en-US" sz="2400" dirty="0">
                <a:solidFill>
                  <a:schemeClr val="tx1"/>
                </a:solidFill>
                <a:highlight>
                  <a:srgbClr val="FFFF00"/>
                </a:highlight>
                <a:sym typeface="Calibri"/>
              </a:rPr>
              <a:t>Ammunition with the shortest shelf life will be consumed as training ammunition  and be replenished with new operational ammunition……..</a:t>
            </a:r>
          </a:p>
          <a:p>
            <a:pPr>
              <a:buSzPct val="100000"/>
            </a:pPr>
            <a:endParaRPr lang="en-US" sz="2400" dirty="0">
              <a:solidFill>
                <a:schemeClr val="tx1"/>
              </a:solidFill>
              <a:highlight>
                <a:srgbClr val="FFFF00"/>
              </a:highlight>
              <a:sym typeface="Calibri"/>
            </a:endParaRPr>
          </a:p>
          <a:p>
            <a:pPr marL="0" indent="0" algn="r">
              <a:buSzPct val="100000"/>
              <a:buNone/>
            </a:pPr>
            <a:r>
              <a:rPr lang="en-US" sz="2400" dirty="0">
                <a:solidFill>
                  <a:schemeClr val="tx1"/>
                </a:solidFill>
                <a:highlight>
                  <a:srgbClr val="FFFF00"/>
                </a:highlight>
                <a:sym typeface="Calibri"/>
              </a:rPr>
              <a:t>How do you ensure that?</a:t>
            </a:r>
            <a:br>
              <a:rPr lang="en-US" sz="2400" dirty="0">
                <a:solidFill>
                  <a:schemeClr val="tx1"/>
                </a:solidFill>
                <a:sym typeface="Calibri"/>
              </a:rPr>
            </a:br>
            <a:endParaRPr lang="en-US" sz="2400" dirty="0">
              <a:solidFill>
                <a:schemeClr val="tx1"/>
              </a:solidFill>
              <a:sym typeface="Calibri"/>
            </a:endParaRPr>
          </a:p>
          <a:p>
            <a:pPr>
              <a:buSzPct val="100000"/>
            </a:pPr>
            <a:endParaRPr lang="en-IE" sz="2400" dirty="0">
              <a:solidFill>
                <a:schemeClr val="tx1"/>
              </a:solidFill>
            </a:endParaRPr>
          </a:p>
        </p:txBody>
      </p:sp>
    </p:spTree>
    <p:extLst>
      <p:ext uri="{BB962C8B-B14F-4D97-AF65-F5344CB8AC3E}">
        <p14:creationId xmlns:p14="http://schemas.microsoft.com/office/powerpoint/2010/main" val="5457808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7"/>
          <p:cNvSpPr txBox="1">
            <a:spLocks noGrp="1"/>
          </p:cNvSpPr>
          <p:nvPr>
            <p:ph type="title"/>
          </p:nvPr>
        </p:nvSpPr>
        <p:spPr>
          <a:xfrm>
            <a:off x="628650" y="387428"/>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US" dirty="0"/>
              <a:t>Upper-Age Limit of Ammunition</a:t>
            </a:r>
            <a:endParaRPr dirty="0"/>
          </a:p>
        </p:txBody>
      </p:sp>
      <p:sp>
        <p:nvSpPr>
          <p:cNvPr id="122" name="Google Shape;122;p7"/>
          <p:cNvSpPr txBox="1">
            <a:spLocks noGrp="1"/>
          </p:cNvSpPr>
          <p:nvPr>
            <p:ph type="body" idx="1"/>
          </p:nvPr>
        </p:nvSpPr>
        <p:spPr>
          <a:xfrm>
            <a:off x="629841" y="1895178"/>
            <a:ext cx="7886699" cy="4294485"/>
          </a:xfrm>
          <a:prstGeom prst="rect">
            <a:avLst/>
          </a:prstGeom>
          <a:noFill/>
          <a:ln>
            <a:noFill/>
          </a:ln>
        </p:spPr>
        <p:txBody>
          <a:bodyPr spcFirstLastPara="1" wrap="square" lIns="91425" tIns="45700" rIns="91425" bIns="45700" anchor="t" anchorCtr="0">
            <a:noAutofit/>
          </a:bodyPr>
          <a:lstStyle/>
          <a:p>
            <a:pPr marL="0" indent="0">
              <a:buSzPct val="100000"/>
              <a:buNone/>
            </a:pPr>
            <a:r>
              <a:rPr lang="en-US" sz="2400" b="1" dirty="0">
                <a:solidFill>
                  <a:schemeClr val="tx1"/>
                </a:solidFill>
                <a:sym typeface="Calibri"/>
              </a:rPr>
              <a:t>Ammunition will </a:t>
            </a:r>
            <a:r>
              <a:rPr lang="en-US" sz="2400" b="1" u="sng" dirty="0">
                <a:solidFill>
                  <a:schemeClr val="tx1"/>
                </a:solidFill>
                <a:sym typeface="Calibri"/>
              </a:rPr>
              <a:t>NOT</a:t>
            </a:r>
            <a:r>
              <a:rPr lang="en-US" sz="2400" b="1" dirty="0">
                <a:solidFill>
                  <a:schemeClr val="tx1"/>
                </a:solidFill>
                <a:sym typeface="Calibri"/>
              </a:rPr>
              <a:t> be accepted if:</a:t>
            </a:r>
          </a:p>
          <a:p>
            <a:pPr lvl="1" indent="-546100">
              <a:buSzPct val="100000"/>
              <a:buFont typeface="Arial" panose="020B0604020202020204" pitchFamily="34" charset="0"/>
              <a:buChar char="•"/>
            </a:pPr>
            <a:r>
              <a:rPr lang="en-US" sz="2400" dirty="0"/>
              <a:t>It has crossed </a:t>
            </a:r>
            <a:r>
              <a:rPr lang="en-US" sz="2400" b="1" dirty="0">
                <a:solidFill>
                  <a:srgbClr val="FF0000"/>
                </a:solidFill>
              </a:rPr>
              <a:t>½ of </a:t>
            </a:r>
            <a:r>
              <a:rPr lang="en-US" sz="2400" dirty="0">
                <a:solidFill>
                  <a:srgbClr val="FF0000"/>
                </a:solidFill>
              </a:rPr>
              <a:t>its </a:t>
            </a:r>
            <a:r>
              <a:rPr lang="en-US" sz="2400" b="1" dirty="0">
                <a:solidFill>
                  <a:srgbClr val="FF0000"/>
                </a:solidFill>
              </a:rPr>
              <a:t>original shelf life </a:t>
            </a:r>
            <a:r>
              <a:rPr lang="en-US" sz="2400" dirty="0"/>
              <a:t>as stated by manufacturer</a:t>
            </a:r>
            <a:endParaRPr lang="en-IE" sz="2400" dirty="0"/>
          </a:p>
          <a:p>
            <a:pPr lvl="1">
              <a:buSzPct val="100000"/>
            </a:pPr>
            <a:endParaRPr lang="en-IE" sz="2400" dirty="0"/>
          </a:p>
          <a:p>
            <a:pPr marL="0" indent="0">
              <a:buSzPct val="100000"/>
              <a:buNone/>
            </a:pPr>
            <a:r>
              <a:rPr lang="en-IE" sz="2400" b="1" dirty="0">
                <a:solidFill>
                  <a:schemeClr val="tx1"/>
                </a:solidFill>
              </a:rPr>
              <a:t>T/PCCs must produce a Shelf-Life Certificate (prior to deployment) for all ammunition stating:</a:t>
            </a:r>
          </a:p>
          <a:p>
            <a:pPr lvl="1" indent="-546100">
              <a:buSzPct val="100000"/>
              <a:buFont typeface="Arial" panose="020B0604020202020204" pitchFamily="34" charset="0"/>
              <a:buChar char="•"/>
            </a:pPr>
            <a:r>
              <a:rPr lang="en-US" sz="2400" dirty="0">
                <a:sym typeface="Calibri"/>
              </a:rPr>
              <a:t>The production year and estimated shelf life of the ammunition being deployed.</a:t>
            </a:r>
          </a:p>
          <a:p>
            <a:pPr lvl="1" indent="-546100">
              <a:buSzPct val="100000"/>
              <a:buFont typeface="Arial" panose="020B0604020202020204" pitchFamily="34" charset="0"/>
              <a:buChar char="•"/>
            </a:pPr>
            <a:r>
              <a:rPr lang="en-US" sz="2400" dirty="0">
                <a:sym typeface="Calibri"/>
              </a:rPr>
              <a:t>That it is “Safe to Deploy”.</a:t>
            </a:r>
          </a:p>
          <a:p>
            <a:pPr lvl="1" indent="-546100">
              <a:buSzPct val="100000"/>
              <a:buFont typeface="Arial" panose="020B0604020202020204" pitchFamily="34" charset="0"/>
              <a:buChar char="•"/>
            </a:pPr>
            <a:r>
              <a:rPr lang="en-US" sz="2400" dirty="0">
                <a:sym typeface="Calibri"/>
              </a:rPr>
              <a:t>It is subject to a Surveillance and In-Service Proof program. </a:t>
            </a:r>
          </a:p>
          <a:p>
            <a:pPr>
              <a:buSzPct val="100000"/>
            </a:pPr>
            <a:endParaRPr lang="en-IE" sz="2400" dirty="0"/>
          </a:p>
        </p:txBody>
      </p:sp>
    </p:spTree>
    <p:extLst>
      <p:ext uri="{BB962C8B-B14F-4D97-AF65-F5344CB8AC3E}">
        <p14:creationId xmlns:p14="http://schemas.microsoft.com/office/powerpoint/2010/main" val="39382416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7"/>
          <p:cNvSpPr txBox="1">
            <a:spLocks noGrp="1"/>
          </p:cNvSpPr>
          <p:nvPr>
            <p:ph type="title"/>
          </p:nvPr>
        </p:nvSpPr>
        <p:spPr>
          <a:xfrm>
            <a:off x="628650" y="409731"/>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US"/>
              <a:t>‘Safe to Deploy’ Certificate </a:t>
            </a:r>
            <a:endParaRPr/>
          </a:p>
        </p:txBody>
      </p:sp>
      <p:sp>
        <p:nvSpPr>
          <p:cNvPr id="122" name="Google Shape;122;p7"/>
          <p:cNvSpPr txBox="1">
            <a:spLocks noGrp="1"/>
          </p:cNvSpPr>
          <p:nvPr>
            <p:ph type="body" idx="1"/>
          </p:nvPr>
        </p:nvSpPr>
        <p:spPr>
          <a:xfrm>
            <a:off x="629841" y="1895178"/>
            <a:ext cx="7886699" cy="4294485"/>
          </a:xfrm>
          <a:prstGeom prst="rect">
            <a:avLst/>
          </a:prstGeom>
          <a:noFill/>
          <a:ln>
            <a:noFill/>
          </a:ln>
        </p:spPr>
        <p:txBody>
          <a:bodyPr spcFirstLastPara="1" wrap="square" lIns="91425" tIns="45700" rIns="91425" bIns="45700" anchor="t" anchorCtr="0">
            <a:noAutofit/>
          </a:bodyPr>
          <a:lstStyle/>
          <a:p>
            <a:pPr>
              <a:buSzPct val="100000"/>
            </a:pPr>
            <a:endParaRPr lang="en-IE" sz="2400"/>
          </a:p>
        </p:txBody>
      </p:sp>
      <p:pic>
        <p:nvPicPr>
          <p:cNvPr id="3" name="Picture 2" descr="Table&#10;&#10;Description automatically generated">
            <a:extLst>
              <a:ext uri="{FF2B5EF4-FFF2-40B4-BE49-F238E27FC236}">
                <a16:creationId xmlns:a16="http://schemas.microsoft.com/office/drawing/2014/main" id="{217A6C72-A44B-834B-9E74-5939225B8F32}"/>
              </a:ext>
            </a:extLst>
          </p:cNvPr>
          <p:cNvPicPr>
            <a:picLocks noChangeAspect="1"/>
          </p:cNvPicPr>
          <p:nvPr/>
        </p:nvPicPr>
        <p:blipFill>
          <a:blip r:embed="rId3"/>
          <a:stretch>
            <a:fillRect/>
          </a:stretch>
        </p:blipFill>
        <p:spPr>
          <a:xfrm>
            <a:off x="628650" y="1269763"/>
            <a:ext cx="7886700" cy="5178506"/>
          </a:xfrm>
          <a:prstGeom prst="rect">
            <a:avLst/>
          </a:prstGeom>
        </p:spPr>
      </p:pic>
    </p:spTree>
    <p:extLst>
      <p:ext uri="{BB962C8B-B14F-4D97-AF65-F5344CB8AC3E}">
        <p14:creationId xmlns:p14="http://schemas.microsoft.com/office/powerpoint/2010/main" val="10816139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5"/>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US" dirty="0"/>
              <a:t>Ammunition Surveillance in UN Missions</a:t>
            </a:r>
            <a:endParaRPr dirty="0"/>
          </a:p>
        </p:txBody>
      </p:sp>
      <p:sp>
        <p:nvSpPr>
          <p:cNvPr id="109" name="Google Shape;109;p5"/>
          <p:cNvSpPr txBox="1">
            <a:spLocks noGrp="1"/>
          </p:cNvSpPr>
          <p:nvPr>
            <p:ph type="body" idx="1"/>
          </p:nvPr>
        </p:nvSpPr>
        <p:spPr>
          <a:xfrm>
            <a:off x="629841" y="1895178"/>
            <a:ext cx="7886699" cy="4294485"/>
          </a:xfrm>
          <a:prstGeom prst="rect">
            <a:avLst/>
          </a:prstGeom>
          <a:noFill/>
          <a:ln>
            <a:noFill/>
          </a:ln>
        </p:spPr>
        <p:txBody>
          <a:bodyPr spcFirstLastPara="1" wrap="square" lIns="91425" tIns="45700" rIns="91425" bIns="45700" anchor="t" anchorCtr="0">
            <a:noAutofit/>
          </a:bodyPr>
          <a:lstStyle/>
          <a:p>
            <a:pPr marL="0" indent="0">
              <a:buNone/>
            </a:pPr>
            <a:r>
              <a:rPr lang="en-US" sz="2800" b="1" dirty="0">
                <a:latin typeface="+mj-lt"/>
              </a:rPr>
              <a:t>To confirm or assess:</a:t>
            </a:r>
          </a:p>
          <a:p>
            <a:pPr marL="357188" indent="-357188">
              <a:buSzPct val="100000"/>
            </a:pPr>
            <a:r>
              <a:rPr lang="en-US" sz="2000" dirty="0"/>
              <a:t>The environmental conditions to which ammunition systems have been exposed to.</a:t>
            </a:r>
          </a:p>
          <a:p>
            <a:pPr marL="357188" indent="-357188">
              <a:buSzPct val="100000"/>
            </a:pPr>
            <a:r>
              <a:rPr lang="en-US" sz="2000" dirty="0"/>
              <a:t>Any physical degradation of the condition of the ammunition.</a:t>
            </a:r>
            <a:endParaRPr lang="en-IE" sz="2000" dirty="0"/>
          </a:p>
          <a:p>
            <a:pPr marL="357188" indent="-357188">
              <a:buSzPct val="100000"/>
            </a:pPr>
            <a:r>
              <a:rPr lang="en-US" sz="2000" dirty="0"/>
              <a:t>Any degradation of ammunition and component performance:</a:t>
            </a:r>
          </a:p>
          <a:p>
            <a:pPr marL="714375" lvl="1" indent="-357188">
              <a:buSzPct val="100000"/>
              <a:buFont typeface="Courier New" panose="02070309020205020404" pitchFamily="49" charset="0"/>
              <a:buChar char="o"/>
            </a:pPr>
            <a:r>
              <a:rPr lang="en-US" sz="2000" dirty="0"/>
              <a:t>Recording and monitoring reliability and defect reports.</a:t>
            </a:r>
          </a:p>
          <a:p>
            <a:pPr marL="714375" lvl="1" indent="-357188">
              <a:buSzPct val="100000"/>
              <a:buFont typeface="Courier New" panose="02070309020205020404" pitchFamily="49" charset="0"/>
              <a:buChar char="o"/>
            </a:pPr>
            <a:r>
              <a:rPr lang="en-US" sz="2000" dirty="0"/>
              <a:t>Carrying out functional proof (performance) firing.</a:t>
            </a:r>
          </a:p>
          <a:p>
            <a:pPr marL="714375" lvl="1" indent="-357188">
              <a:buSzPct val="100000"/>
              <a:buFont typeface="Courier New" panose="02070309020205020404" pitchFamily="49" charset="0"/>
              <a:buChar char="o"/>
            </a:pPr>
            <a:r>
              <a:rPr lang="en-US" sz="2000" dirty="0"/>
              <a:t>Gathering performance data during training use.</a:t>
            </a:r>
          </a:p>
          <a:p>
            <a:pPr marL="357188" indent="-357188">
              <a:buSzPct val="100000"/>
            </a:pPr>
            <a:r>
              <a:rPr lang="en-US" sz="2000" dirty="0"/>
              <a:t>Changes in the physical and chemical characteristics of energetic materials and non-energetic materials judged to affect the life of the ammunition.</a:t>
            </a:r>
            <a:endParaRPr lang="en-IE" sz="2000" dirty="0"/>
          </a:p>
        </p:txBody>
      </p:sp>
    </p:spTree>
    <p:extLst>
      <p:ext uri="{BB962C8B-B14F-4D97-AF65-F5344CB8AC3E}">
        <p14:creationId xmlns:p14="http://schemas.microsoft.com/office/powerpoint/2010/main" val="33471252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5"/>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US" sz="4000"/>
              <a:t>Stockpile Management Practices:</a:t>
            </a:r>
            <a:br>
              <a:rPr lang="en-US" sz="4000"/>
            </a:br>
            <a:r>
              <a:rPr lang="en-US" sz="4000"/>
              <a:t>Expired Ammunition</a:t>
            </a:r>
            <a:endParaRPr sz="4000"/>
          </a:p>
        </p:txBody>
      </p:sp>
      <p:sp>
        <p:nvSpPr>
          <p:cNvPr id="109" name="Google Shape;109;p5"/>
          <p:cNvSpPr txBox="1">
            <a:spLocks noGrp="1"/>
          </p:cNvSpPr>
          <p:nvPr>
            <p:ph type="body" idx="1"/>
          </p:nvPr>
        </p:nvSpPr>
        <p:spPr>
          <a:xfrm>
            <a:off x="629841" y="1598614"/>
            <a:ext cx="8168170" cy="4294485"/>
          </a:xfrm>
          <a:prstGeom prst="rect">
            <a:avLst/>
          </a:prstGeom>
          <a:noFill/>
          <a:ln>
            <a:noFill/>
          </a:ln>
        </p:spPr>
        <p:txBody>
          <a:bodyPr spcFirstLastPara="1" wrap="square" lIns="91425" tIns="45700" rIns="91425" bIns="45700" anchor="t" anchorCtr="0">
            <a:noAutofit/>
          </a:bodyPr>
          <a:lstStyle/>
          <a:p>
            <a:pPr marL="0" indent="0">
              <a:buNone/>
            </a:pPr>
            <a:r>
              <a:rPr lang="en-US" sz="2800" b="1" dirty="0"/>
              <a:t>SATO may declare ammunition unserviceable:</a:t>
            </a:r>
          </a:p>
          <a:p>
            <a:pPr marL="0" indent="0">
              <a:buNone/>
            </a:pPr>
            <a:endParaRPr lang="en-US" sz="2800" dirty="0"/>
          </a:p>
          <a:p>
            <a:pPr marL="357188" indent="-357188">
              <a:buSzPct val="100000"/>
            </a:pPr>
            <a:r>
              <a:rPr lang="en-US" sz="2400" dirty="0"/>
              <a:t>Based on the physical condition of the ammunition on inspection</a:t>
            </a:r>
          </a:p>
          <a:p>
            <a:pPr marL="357188" indent="-357188">
              <a:buSzPct val="100000"/>
              <a:buNone/>
            </a:pPr>
            <a:endParaRPr lang="en-US" sz="2400" dirty="0"/>
          </a:p>
          <a:p>
            <a:pPr marL="357188" indent="-357188">
              <a:buSzPct val="100000"/>
            </a:pPr>
            <a:r>
              <a:rPr lang="en-US" sz="2400" dirty="0"/>
              <a:t>The expiration dates provided by T/PCCs</a:t>
            </a:r>
          </a:p>
          <a:p>
            <a:pPr marL="357188" indent="-357188">
              <a:buSzPct val="100000"/>
            </a:pPr>
            <a:endParaRPr lang="en-US" sz="2400" dirty="0"/>
          </a:p>
          <a:p>
            <a:pPr marL="357188" indent="-357188">
              <a:buSzPct val="100000"/>
            </a:pPr>
            <a:r>
              <a:rPr lang="en-US" sz="2400" dirty="0"/>
              <a:t>Reduced Shelf life based on storage conditions</a:t>
            </a:r>
          </a:p>
          <a:p>
            <a:pPr marL="357188" indent="-357188">
              <a:buSzPct val="100000"/>
            </a:pPr>
            <a:endParaRPr lang="en-US" sz="2400" dirty="0"/>
          </a:p>
          <a:p>
            <a:pPr marL="357188" indent="-357188">
              <a:buSzPct val="100000"/>
            </a:pPr>
            <a:r>
              <a:rPr lang="en-US" sz="2400" dirty="0"/>
              <a:t>T/PCC fail to provide a Shelf-Life Certificate</a:t>
            </a:r>
            <a:endParaRPr sz="2400" dirty="0"/>
          </a:p>
        </p:txBody>
      </p:sp>
    </p:spTree>
    <p:extLst>
      <p:ext uri="{BB962C8B-B14F-4D97-AF65-F5344CB8AC3E}">
        <p14:creationId xmlns:p14="http://schemas.microsoft.com/office/powerpoint/2010/main" val="470334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5"/>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US" sz="4000" dirty="0"/>
              <a:t>Stockpile Management Practices</a:t>
            </a:r>
            <a:br>
              <a:rPr lang="en-US" sz="4000" dirty="0"/>
            </a:br>
            <a:r>
              <a:rPr lang="en-US" sz="4000" dirty="0"/>
              <a:t>Early Warning of Expiration</a:t>
            </a:r>
            <a:endParaRPr sz="4000" dirty="0"/>
          </a:p>
        </p:txBody>
      </p:sp>
      <p:sp>
        <p:nvSpPr>
          <p:cNvPr id="109" name="Google Shape;109;p5"/>
          <p:cNvSpPr txBox="1">
            <a:spLocks noGrp="1"/>
          </p:cNvSpPr>
          <p:nvPr>
            <p:ph type="body" idx="1"/>
          </p:nvPr>
        </p:nvSpPr>
        <p:spPr>
          <a:xfrm>
            <a:off x="629841" y="1895178"/>
            <a:ext cx="7886699" cy="4597696"/>
          </a:xfrm>
          <a:prstGeom prst="rect">
            <a:avLst/>
          </a:prstGeom>
          <a:noFill/>
          <a:ln>
            <a:noFill/>
          </a:ln>
        </p:spPr>
        <p:txBody>
          <a:bodyPr spcFirstLastPara="1" wrap="square" lIns="91425" tIns="45700" rIns="91425" bIns="45700" anchor="t" anchorCtr="0">
            <a:noAutofit/>
          </a:bodyPr>
          <a:lstStyle/>
          <a:p>
            <a:pPr marL="357188" indent="-357188">
              <a:buSzPct val="100000"/>
            </a:pPr>
            <a:r>
              <a:rPr lang="en-US" sz="2400" dirty="0"/>
              <a:t>SATO will notify T/PCCs of expiring ammunition when:</a:t>
            </a:r>
          </a:p>
          <a:p>
            <a:pPr marL="0" indent="0">
              <a:buSzPct val="100000"/>
              <a:buNone/>
            </a:pPr>
            <a:endParaRPr lang="en-US" sz="2400" dirty="0"/>
          </a:p>
          <a:p>
            <a:pPr marL="714375" lvl="1" indent="-357188">
              <a:buSzPct val="100000"/>
              <a:buFont typeface="Courier New" panose="02070309020205020404" pitchFamily="49" charset="0"/>
              <a:buChar char="o"/>
            </a:pPr>
            <a:r>
              <a:rPr lang="en-US" sz="2400" dirty="0"/>
              <a:t>On routine inspection </a:t>
            </a:r>
          </a:p>
          <a:p>
            <a:pPr marL="714375" lvl="1" indent="-357188">
              <a:buSzPct val="100000"/>
              <a:buFont typeface="Courier New" panose="02070309020205020404" pitchFamily="49" charset="0"/>
              <a:buChar char="o"/>
            </a:pPr>
            <a:r>
              <a:rPr lang="en-US" sz="2400" dirty="0"/>
              <a:t>When at least 18 months left prior to expiration</a:t>
            </a:r>
          </a:p>
          <a:p>
            <a:pPr marL="714375" lvl="1" indent="-357188">
              <a:buSzPct val="100000"/>
              <a:buFont typeface="Courier New" panose="02070309020205020404" pitchFamily="49" charset="0"/>
              <a:buChar char="o"/>
            </a:pPr>
            <a:r>
              <a:rPr lang="en-US" sz="2400" dirty="0"/>
              <a:t>Otherwise reported</a:t>
            </a:r>
          </a:p>
          <a:p>
            <a:pPr lvl="1">
              <a:buSzPct val="100000"/>
            </a:pPr>
            <a:endParaRPr lang="en-US" sz="2400" dirty="0"/>
          </a:p>
          <a:p>
            <a:pPr>
              <a:buSzPct val="100000"/>
            </a:pPr>
            <a:r>
              <a:rPr lang="en-US" sz="2400" dirty="0"/>
              <a:t>If no Replenishment Plan or Extension Certificate provided to SATO the issue will be escalated to the respective Permanent Mission in New York, through UNHQ.</a:t>
            </a:r>
            <a:endParaRPr sz="2400" dirty="0"/>
          </a:p>
        </p:txBody>
      </p:sp>
    </p:spTree>
    <p:extLst>
      <p:ext uri="{BB962C8B-B14F-4D97-AF65-F5344CB8AC3E}">
        <p14:creationId xmlns:p14="http://schemas.microsoft.com/office/powerpoint/2010/main" val="6698344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E1D24-D78C-C728-13BB-5677468A8CED}"/>
              </a:ext>
            </a:extLst>
          </p:cNvPr>
          <p:cNvSpPr>
            <a:spLocks noGrp="1"/>
          </p:cNvSpPr>
          <p:nvPr>
            <p:ph type="title"/>
          </p:nvPr>
        </p:nvSpPr>
        <p:spPr>
          <a:xfrm>
            <a:off x="601884" y="365127"/>
            <a:ext cx="7913466" cy="1509972"/>
          </a:xfrm>
        </p:spPr>
        <p:txBody>
          <a:bodyPr/>
          <a:lstStyle/>
          <a:p>
            <a:r>
              <a:rPr lang="en-CA" sz="2000" dirty="0"/>
              <a:t>EXERCISE</a:t>
            </a:r>
            <a:br>
              <a:rPr lang="en-CA" sz="2000" dirty="0"/>
            </a:br>
            <a:br>
              <a:rPr lang="en-CA" sz="2000" dirty="0"/>
            </a:br>
            <a:r>
              <a:rPr lang="en-CA" sz="2000" dirty="0"/>
              <a:t>If this ammo came with a certificate of a 20 year shelf life when should you inform your Commander. Was manufactured May 2002. Camp opened in 2001…</a:t>
            </a:r>
          </a:p>
        </p:txBody>
      </p:sp>
      <p:pic>
        <p:nvPicPr>
          <p:cNvPr id="5" name="Picture 4">
            <a:extLst>
              <a:ext uri="{FF2B5EF4-FFF2-40B4-BE49-F238E27FC236}">
                <a16:creationId xmlns:a16="http://schemas.microsoft.com/office/drawing/2014/main" id="{A4855CCA-782C-E1C6-3358-5C82B769E8D1}"/>
              </a:ext>
            </a:extLst>
          </p:cNvPr>
          <p:cNvPicPr>
            <a:picLocks noChangeAspect="1"/>
          </p:cNvPicPr>
          <p:nvPr/>
        </p:nvPicPr>
        <p:blipFill>
          <a:blip r:embed="rId3"/>
          <a:stretch>
            <a:fillRect/>
          </a:stretch>
        </p:blipFill>
        <p:spPr>
          <a:xfrm>
            <a:off x="727782" y="2013995"/>
            <a:ext cx="7479292" cy="4478879"/>
          </a:xfrm>
          <a:prstGeom prst="rect">
            <a:avLst/>
          </a:prstGeom>
        </p:spPr>
      </p:pic>
    </p:spTree>
    <p:extLst>
      <p:ext uri="{BB962C8B-B14F-4D97-AF65-F5344CB8AC3E}">
        <p14:creationId xmlns:p14="http://schemas.microsoft.com/office/powerpoint/2010/main" val="4305383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6"/>
          <p:cNvSpPr txBox="1">
            <a:spLocks noGrp="1"/>
          </p:cNvSpPr>
          <p:nvPr>
            <p:ph type="body" idx="1"/>
          </p:nvPr>
        </p:nvSpPr>
        <p:spPr>
          <a:xfrm>
            <a:off x="1420813" y="1865870"/>
            <a:ext cx="4300537" cy="1203333"/>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lt1"/>
              </a:buClr>
              <a:buSzPts val="4000"/>
              <a:buNone/>
            </a:pPr>
            <a:r>
              <a:rPr lang="en-GB"/>
              <a:t>Degradation of Ammunition and Explosives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7"/>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US"/>
              <a:t>Ageing and Degradation of Ammunition &amp; Explosives</a:t>
            </a:r>
            <a:endParaRPr/>
          </a:p>
        </p:txBody>
      </p:sp>
      <p:sp>
        <p:nvSpPr>
          <p:cNvPr id="122" name="Google Shape;122;p7"/>
          <p:cNvSpPr txBox="1">
            <a:spLocks noGrp="1"/>
          </p:cNvSpPr>
          <p:nvPr>
            <p:ph type="body" idx="1"/>
          </p:nvPr>
        </p:nvSpPr>
        <p:spPr>
          <a:xfrm>
            <a:off x="629841" y="1895178"/>
            <a:ext cx="7886699" cy="4791372"/>
          </a:xfrm>
          <a:prstGeom prst="rect">
            <a:avLst/>
          </a:prstGeom>
          <a:noFill/>
          <a:ln>
            <a:noFill/>
          </a:ln>
        </p:spPr>
        <p:txBody>
          <a:bodyPr spcFirstLastPara="1" wrap="square" lIns="91425" tIns="45700" rIns="91425" bIns="45700" anchor="t" anchorCtr="0">
            <a:noAutofit/>
          </a:bodyPr>
          <a:lstStyle/>
          <a:p>
            <a:pPr marL="358775" indent="-358775"/>
            <a:r>
              <a:rPr lang="en-US" sz="2800" dirty="0"/>
              <a:t>For most ammunition, one or two of the degradation mechanisms will limit its available life. </a:t>
            </a:r>
          </a:p>
          <a:p>
            <a:pPr marL="0" indent="0">
              <a:buNone/>
            </a:pPr>
            <a:endParaRPr lang="en-US" sz="2800" dirty="0"/>
          </a:p>
          <a:p>
            <a:pPr marL="358775" indent="-358775"/>
            <a:r>
              <a:rPr lang="en-US" sz="2800" dirty="0"/>
              <a:t>Some of the more common failure mechanisms include:</a:t>
            </a:r>
          </a:p>
          <a:p>
            <a:pPr marL="0" indent="0">
              <a:buNone/>
            </a:pPr>
            <a:endParaRPr lang="en-US" sz="2800" dirty="0"/>
          </a:p>
          <a:p>
            <a:pPr marL="890588" lvl="1" indent="-531813">
              <a:buFont typeface="Courier New" panose="02070309020205020404" pitchFamily="49" charset="0"/>
              <a:buChar char="o"/>
            </a:pPr>
            <a:r>
              <a:rPr lang="en-US" sz="2800" dirty="0"/>
              <a:t>Physical </a:t>
            </a:r>
          </a:p>
          <a:p>
            <a:pPr marL="890588" lvl="1" indent="-531813">
              <a:buFont typeface="Courier New" panose="02070309020205020404" pitchFamily="49" charset="0"/>
              <a:buChar char="o"/>
            </a:pPr>
            <a:r>
              <a:rPr lang="en-US" sz="2800" dirty="0"/>
              <a:t>Chemical </a:t>
            </a:r>
          </a:p>
          <a:p>
            <a:pPr marL="890588" lvl="1" indent="-531813">
              <a:buFont typeface="Courier New" panose="02070309020205020404" pitchFamily="49" charset="0"/>
              <a:buChar char="o"/>
            </a:pPr>
            <a:r>
              <a:rPr lang="en-US" sz="2800" dirty="0"/>
              <a:t>Climatic</a:t>
            </a:r>
            <a:endParaRPr lang="en-IE" sz="2800" dirty="0"/>
          </a:p>
          <a:p>
            <a:pPr marL="0" indent="0">
              <a:buNone/>
            </a:pPr>
            <a:endParaRPr sz="28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7"/>
          <p:cNvSpPr txBox="1">
            <a:spLocks noGrp="1"/>
          </p:cNvSpPr>
          <p:nvPr>
            <p:ph type="title"/>
          </p:nvPr>
        </p:nvSpPr>
        <p:spPr>
          <a:xfrm>
            <a:off x="628650" y="387428"/>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US"/>
              <a:t>Degradation of Ammunition:</a:t>
            </a:r>
            <a:br>
              <a:rPr lang="en-US"/>
            </a:br>
            <a:r>
              <a:rPr lang="en-US"/>
              <a:t>Physical Mechanism</a:t>
            </a:r>
            <a:endParaRPr/>
          </a:p>
        </p:txBody>
      </p:sp>
      <p:sp>
        <p:nvSpPr>
          <p:cNvPr id="122" name="Google Shape;122;p7"/>
          <p:cNvSpPr txBox="1">
            <a:spLocks noGrp="1"/>
          </p:cNvSpPr>
          <p:nvPr>
            <p:ph type="body" idx="1"/>
          </p:nvPr>
        </p:nvSpPr>
        <p:spPr>
          <a:xfrm>
            <a:off x="629841" y="1723728"/>
            <a:ext cx="7886699" cy="4829472"/>
          </a:xfrm>
          <a:prstGeom prst="rect">
            <a:avLst/>
          </a:prstGeom>
          <a:noFill/>
          <a:ln>
            <a:noFill/>
          </a:ln>
        </p:spPr>
        <p:txBody>
          <a:bodyPr spcFirstLastPara="1" wrap="square" lIns="91425" tIns="45700" rIns="91425" bIns="45700" anchor="t" anchorCtr="0">
            <a:noAutofit/>
          </a:bodyPr>
          <a:lstStyle/>
          <a:p>
            <a:pPr>
              <a:buSzPct val="100000"/>
            </a:pPr>
            <a:r>
              <a:rPr lang="en-US" sz="2400" b="1" dirty="0"/>
              <a:t>Energetic materials:</a:t>
            </a:r>
          </a:p>
          <a:p>
            <a:pPr lvl="1" indent="-555625">
              <a:buSzPct val="100000"/>
              <a:buFont typeface="Courier New" panose="02070309020205020404" pitchFamily="49" charset="0"/>
              <a:buChar char="o"/>
            </a:pPr>
            <a:r>
              <a:rPr lang="en-US" sz="2000" dirty="0"/>
              <a:t>De-bonding between the material and inert surfaces.</a:t>
            </a:r>
          </a:p>
          <a:p>
            <a:pPr lvl="1" indent="-555625">
              <a:buSzPct val="100000"/>
              <a:buFont typeface="Courier New" panose="02070309020205020404" pitchFamily="49" charset="0"/>
              <a:buChar char="o"/>
            </a:pPr>
            <a:r>
              <a:rPr lang="en-US" sz="2000" dirty="0"/>
              <a:t>Stabilizer depletion within the energetic material.</a:t>
            </a:r>
          </a:p>
          <a:p>
            <a:pPr lvl="1" indent="-555625">
              <a:buSzPct val="100000"/>
              <a:buFont typeface="Courier New" panose="02070309020205020404" pitchFamily="49" charset="0"/>
              <a:buChar char="o"/>
            </a:pPr>
            <a:r>
              <a:rPr lang="en-US" sz="2000" dirty="0"/>
              <a:t>Migration of compounds within the energetic material.</a:t>
            </a:r>
          </a:p>
          <a:p>
            <a:pPr lvl="1" indent="-555625">
              <a:buSzPct val="100000"/>
              <a:buFont typeface="Courier New" panose="02070309020205020404" pitchFamily="49" charset="0"/>
              <a:buChar char="o"/>
            </a:pPr>
            <a:r>
              <a:rPr lang="en-US" sz="2000" dirty="0"/>
              <a:t>Cracking of brittle materials; compatibility problems.</a:t>
            </a:r>
            <a:endParaRPr lang="en-IE" sz="2000" dirty="0"/>
          </a:p>
          <a:p>
            <a:pPr marL="0" indent="0">
              <a:buSzPct val="100000"/>
              <a:buNone/>
            </a:pPr>
            <a:endParaRPr lang="en-IE" sz="1800" dirty="0"/>
          </a:p>
          <a:p>
            <a:pPr>
              <a:buSzPct val="100000"/>
            </a:pPr>
            <a:r>
              <a:rPr lang="en-US" sz="2400" b="1" dirty="0"/>
              <a:t>Electronics: </a:t>
            </a:r>
          </a:p>
          <a:p>
            <a:pPr lvl="1">
              <a:buSzPct val="100000"/>
              <a:buFont typeface="Courier New" panose="02070309020205020404" pitchFamily="49" charset="0"/>
              <a:buChar char="o"/>
            </a:pPr>
            <a:r>
              <a:rPr lang="en-US" sz="2000" dirty="0"/>
              <a:t>Component ageing; and/or component shock damage.</a:t>
            </a:r>
            <a:endParaRPr lang="en-IE" sz="2000" dirty="0"/>
          </a:p>
          <a:p>
            <a:pPr>
              <a:buSzPct val="100000"/>
            </a:pPr>
            <a:endParaRPr lang="en-IE" sz="2000" dirty="0"/>
          </a:p>
          <a:p>
            <a:pPr>
              <a:buSzPct val="100000"/>
            </a:pPr>
            <a:r>
              <a:rPr lang="en-US" sz="2400" b="1" dirty="0"/>
              <a:t>Structure: </a:t>
            </a:r>
          </a:p>
          <a:p>
            <a:pPr lvl="1" indent="-463550">
              <a:buSzPct val="100000"/>
              <a:buFont typeface="Courier New" panose="02070309020205020404" pitchFamily="49" charset="0"/>
              <a:buChar char="o"/>
            </a:pPr>
            <a:r>
              <a:rPr lang="en-US" sz="2000" dirty="0"/>
              <a:t>O-ring failure.</a:t>
            </a:r>
          </a:p>
          <a:p>
            <a:pPr lvl="1" indent="-463550">
              <a:buSzPct val="100000"/>
              <a:buFont typeface="Courier New" panose="02070309020205020404" pitchFamily="49" charset="0"/>
              <a:buChar char="o"/>
            </a:pPr>
            <a:r>
              <a:rPr lang="en-US" sz="2000" dirty="0"/>
              <a:t>Mechanical damage (impact, corrosion); and/or vibration</a:t>
            </a:r>
            <a:r>
              <a:rPr lang="en-US" sz="1800" dirty="0"/>
              <a:t>.</a:t>
            </a:r>
            <a:endParaRPr lang="en-IE" sz="1800" dirty="0"/>
          </a:p>
        </p:txBody>
      </p:sp>
    </p:spTree>
    <p:extLst>
      <p:ext uri="{BB962C8B-B14F-4D97-AF65-F5344CB8AC3E}">
        <p14:creationId xmlns:p14="http://schemas.microsoft.com/office/powerpoint/2010/main" val="1121104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2"/>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FFFFFF"/>
              </a:buClr>
              <a:buSzPts val="4400"/>
              <a:buFont typeface="Arial"/>
              <a:buNone/>
            </a:pPr>
            <a:r>
              <a:rPr lang="en-GB">
                <a:solidFill>
                  <a:srgbClr val="FFFFFF"/>
                </a:solidFill>
              </a:rPr>
              <a:t>Objective</a:t>
            </a:r>
            <a:endParaRPr/>
          </a:p>
        </p:txBody>
      </p:sp>
      <p:sp>
        <p:nvSpPr>
          <p:cNvPr id="65" name="Google Shape;65;p2"/>
          <p:cNvSpPr txBox="1">
            <a:spLocks noGrp="1"/>
          </p:cNvSpPr>
          <p:nvPr>
            <p:ph type="body" idx="1"/>
          </p:nvPr>
        </p:nvSpPr>
        <p:spPr>
          <a:xfrm>
            <a:off x="4114800" y="1655763"/>
            <a:ext cx="4621213" cy="418941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3000"/>
              <a:buNone/>
            </a:pPr>
            <a:endParaRPr dirty="0"/>
          </a:p>
          <a:p>
            <a:pPr marL="0" lvl="0" indent="0" algn="ctr" rtl="0">
              <a:lnSpc>
                <a:spcPct val="90000"/>
              </a:lnSpc>
              <a:spcBef>
                <a:spcPts val="1000"/>
              </a:spcBef>
              <a:spcAft>
                <a:spcPts val="0"/>
              </a:spcAft>
              <a:buClr>
                <a:schemeClr val="lt1"/>
              </a:buClr>
              <a:buSzPts val="3000"/>
              <a:buNone/>
            </a:pPr>
            <a:endParaRPr dirty="0"/>
          </a:p>
          <a:p>
            <a:pPr marL="0" lvl="0" indent="0" algn="ctr" rtl="0">
              <a:lnSpc>
                <a:spcPct val="90000"/>
              </a:lnSpc>
              <a:spcBef>
                <a:spcPts val="1000"/>
              </a:spcBef>
              <a:spcAft>
                <a:spcPts val="0"/>
              </a:spcAft>
              <a:buClr>
                <a:schemeClr val="lt1"/>
              </a:buClr>
              <a:buSzPts val="3000"/>
              <a:buNone/>
            </a:pPr>
            <a:r>
              <a:rPr lang="en-GB" dirty="0"/>
              <a:t>Apply inspections to the safe and secure management of ammunition. </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7"/>
          <p:cNvSpPr txBox="1">
            <a:spLocks noGrp="1"/>
          </p:cNvSpPr>
          <p:nvPr>
            <p:ph type="title"/>
          </p:nvPr>
        </p:nvSpPr>
        <p:spPr>
          <a:xfrm>
            <a:off x="628650" y="387428"/>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US"/>
              <a:t>Degradation of Ammunition:</a:t>
            </a:r>
            <a:br>
              <a:rPr lang="en-US"/>
            </a:br>
            <a:r>
              <a:rPr lang="en-US"/>
              <a:t>Chemical Mechanism</a:t>
            </a:r>
            <a:endParaRPr/>
          </a:p>
        </p:txBody>
      </p:sp>
      <p:sp>
        <p:nvSpPr>
          <p:cNvPr id="122" name="Google Shape;122;p7"/>
          <p:cNvSpPr txBox="1">
            <a:spLocks noGrp="1"/>
          </p:cNvSpPr>
          <p:nvPr>
            <p:ph type="body" idx="1"/>
          </p:nvPr>
        </p:nvSpPr>
        <p:spPr>
          <a:xfrm>
            <a:off x="629841" y="1895178"/>
            <a:ext cx="7886699" cy="4294485"/>
          </a:xfrm>
          <a:prstGeom prst="rect">
            <a:avLst/>
          </a:prstGeom>
          <a:noFill/>
          <a:ln>
            <a:noFill/>
          </a:ln>
        </p:spPr>
        <p:txBody>
          <a:bodyPr spcFirstLastPara="1" wrap="square" lIns="91425" tIns="45700" rIns="91425" bIns="45700" anchor="t" anchorCtr="0">
            <a:noAutofit/>
          </a:bodyPr>
          <a:lstStyle/>
          <a:p>
            <a:pPr marL="366713" indent="-366713">
              <a:buSzPct val="100000"/>
            </a:pPr>
            <a:r>
              <a:rPr lang="en-US" sz="2000" dirty="0"/>
              <a:t>Explosives are chemical compositions that breakdown, migrate or change over time. </a:t>
            </a:r>
            <a:br>
              <a:rPr lang="en-US" sz="2000" dirty="0"/>
            </a:br>
            <a:endParaRPr lang="en-US" sz="2000" dirty="0"/>
          </a:p>
          <a:p>
            <a:pPr marL="366713" indent="-366713">
              <a:buSzPct val="100000"/>
            </a:pPr>
            <a:r>
              <a:rPr lang="en-US" sz="2000" dirty="0"/>
              <a:t>This breakdown is accelerated with:</a:t>
            </a:r>
          </a:p>
          <a:p>
            <a:pPr lvl="1" indent="-547688">
              <a:buSzPct val="100000"/>
              <a:buFont typeface="Courier New" panose="02070309020205020404" pitchFamily="49" charset="0"/>
              <a:buChar char="o"/>
            </a:pPr>
            <a:r>
              <a:rPr lang="en-US" sz="2000" dirty="0"/>
              <a:t>Increased temperature</a:t>
            </a:r>
          </a:p>
          <a:p>
            <a:pPr lvl="1" indent="-547688">
              <a:buSzPct val="100000"/>
              <a:buFont typeface="Courier New" panose="02070309020205020404" pitchFamily="49" charset="0"/>
              <a:buChar char="o"/>
            </a:pPr>
            <a:r>
              <a:rPr lang="en-US" sz="2000" dirty="0"/>
              <a:t>Low temperatures</a:t>
            </a:r>
          </a:p>
          <a:p>
            <a:pPr lvl="1" indent="-547688">
              <a:buSzPct val="100000"/>
              <a:buFont typeface="Courier New" panose="02070309020205020404" pitchFamily="49" charset="0"/>
              <a:buChar char="o"/>
            </a:pPr>
            <a:r>
              <a:rPr lang="en-US" sz="2000" dirty="0"/>
              <a:t>Large variations in temperature - cycling from hot to cold</a:t>
            </a:r>
          </a:p>
          <a:p>
            <a:pPr lvl="1" indent="-547688">
              <a:buSzPct val="100000"/>
              <a:buFont typeface="Courier New" panose="02070309020205020404" pitchFamily="49" charset="0"/>
              <a:buChar char="o"/>
            </a:pPr>
            <a:r>
              <a:rPr lang="en-US" sz="2000" dirty="0"/>
              <a:t>High or low humidity</a:t>
            </a:r>
          </a:p>
          <a:p>
            <a:pPr lvl="1" indent="-547688">
              <a:buSzPct val="100000"/>
              <a:buFont typeface="Courier New" panose="02070309020205020404" pitchFamily="49" charset="0"/>
              <a:buChar char="o"/>
            </a:pPr>
            <a:r>
              <a:rPr lang="en-US" sz="2000" dirty="0"/>
              <a:t>Vibration</a:t>
            </a:r>
          </a:p>
          <a:p>
            <a:pPr lvl="1" indent="-547688">
              <a:buSzPct val="100000"/>
              <a:buFont typeface="Courier New" panose="02070309020205020404" pitchFamily="49" charset="0"/>
              <a:buChar char="o"/>
            </a:pPr>
            <a:r>
              <a:rPr lang="en-US" sz="2000" dirty="0"/>
              <a:t>Shock</a:t>
            </a:r>
          </a:p>
          <a:p>
            <a:pPr lvl="1" indent="-547688">
              <a:buSzPct val="100000"/>
              <a:buFont typeface="Courier New" panose="02070309020205020404" pitchFamily="49" charset="0"/>
              <a:buChar char="o"/>
            </a:pPr>
            <a:r>
              <a:rPr lang="en-US" sz="2000" dirty="0"/>
              <a:t>Pressure</a:t>
            </a:r>
            <a:endParaRPr lang="en-IE" sz="1100" dirty="0"/>
          </a:p>
        </p:txBody>
      </p:sp>
      <p:sp>
        <p:nvSpPr>
          <p:cNvPr id="4" name="TextBox 3">
            <a:extLst>
              <a:ext uri="{FF2B5EF4-FFF2-40B4-BE49-F238E27FC236}">
                <a16:creationId xmlns:a16="http://schemas.microsoft.com/office/drawing/2014/main" id="{978DFB21-21AD-8D46-9CDB-41D35A3B2FE2}"/>
              </a:ext>
            </a:extLst>
          </p:cNvPr>
          <p:cNvSpPr txBox="1"/>
          <p:nvPr/>
        </p:nvSpPr>
        <p:spPr>
          <a:xfrm>
            <a:off x="4712668" y="4567377"/>
            <a:ext cx="3801491" cy="1200329"/>
          </a:xfrm>
          <a:prstGeom prst="rect">
            <a:avLst/>
          </a:prstGeom>
          <a:noFill/>
        </p:spPr>
        <p:txBody>
          <a:bodyPr wrap="square" rtlCol="0">
            <a:spAutoFit/>
          </a:bodyPr>
          <a:lstStyle/>
          <a:p>
            <a:pPr algn="ctr"/>
            <a:r>
              <a:rPr lang="en-US" sz="2400">
                <a:solidFill>
                  <a:srgbClr val="FF0000"/>
                </a:solidFill>
              </a:rPr>
              <a:t>The conditions under which the ammunition is stored is critical</a:t>
            </a:r>
            <a:endParaRPr lang="en-IE" sz="2400">
              <a:solidFill>
                <a:srgbClr val="FF0000"/>
              </a:solidFill>
            </a:endParaRPr>
          </a:p>
        </p:txBody>
      </p:sp>
    </p:spTree>
    <p:extLst>
      <p:ext uri="{BB962C8B-B14F-4D97-AF65-F5344CB8AC3E}">
        <p14:creationId xmlns:p14="http://schemas.microsoft.com/office/powerpoint/2010/main" val="22144086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7"/>
          <p:cNvSpPr txBox="1">
            <a:spLocks noGrp="1"/>
          </p:cNvSpPr>
          <p:nvPr>
            <p:ph type="title"/>
          </p:nvPr>
        </p:nvSpPr>
        <p:spPr>
          <a:xfrm>
            <a:off x="628650" y="387428"/>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US"/>
              <a:t>Degradation of Ammunition:</a:t>
            </a:r>
            <a:br>
              <a:rPr lang="en-US"/>
            </a:br>
            <a:r>
              <a:rPr lang="en-US"/>
              <a:t>Climatic Mechanism</a:t>
            </a:r>
            <a:endParaRPr/>
          </a:p>
        </p:txBody>
      </p:sp>
      <p:sp>
        <p:nvSpPr>
          <p:cNvPr id="122" name="Google Shape;122;p7"/>
          <p:cNvSpPr txBox="1">
            <a:spLocks noGrp="1"/>
          </p:cNvSpPr>
          <p:nvPr>
            <p:ph type="body" idx="1"/>
          </p:nvPr>
        </p:nvSpPr>
        <p:spPr>
          <a:xfrm>
            <a:off x="629841" y="1895178"/>
            <a:ext cx="7886699" cy="4294485"/>
          </a:xfrm>
          <a:prstGeom prst="rect">
            <a:avLst/>
          </a:prstGeom>
          <a:noFill/>
          <a:ln>
            <a:noFill/>
          </a:ln>
        </p:spPr>
        <p:txBody>
          <a:bodyPr spcFirstLastPara="1" wrap="square" lIns="91425" tIns="45700" rIns="91425" bIns="45700" anchor="t" anchorCtr="0">
            <a:noAutofit/>
          </a:bodyPr>
          <a:lstStyle/>
          <a:p>
            <a:pPr marL="368300" indent="-368300">
              <a:buSzPct val="100000"/>
            </a:pPr>
            <a:r>
              <a:rPr lang="en-US" sz="2400" dirty="0"/>
              <a:t>Explosives are designed for stated climatic conditions.</a:t>
            </a:r>
          </a:p>
          <a:p>
            <a:pPr marL="368300" indent="-368300">
              <a:buSzPct val="100000"/>
            </a:pPr>
            <a:endParaRPr lang="en-US" sz="2400" dirty="0"/>
          </a:p>
          <a:p>
            <a:pPr marL="368300" indent="-368300">
              <a:buSzPct val="100000"/>
            </a:pPr>
            <a:r>
              <a:rPr lang="en-US" sz="2400" dirty="0"/>
              <a:t>Excess Climatic conditions can deteriorate and degrade ammunition to unsafe and dangerous states.</a:t>
            </a:r>
          </a:p>
          <a:p>
            <a:pPr marL="368300" indent="-368300">
              <a:buSzPct val="100000"/>
            </a:pPr>
            <a:endParaRPr lang="en-US" sz="2400" dirty="0"/>
          </a:p>
          <a:p>
            <a:pPr marL="368300" indent="-368300">
              <a:buSzPct val="100000"/>
            </a:pPr>
            <a:r>
              <a:rPr lang="en-US" sz="2400" dirty="0"/>
              <a:t>Typical climatic conditions include:</a:t>
            </a:r>
          </a:p>
          <a:p>
            <a:pPr marL="722313" lvl="1" indent="-354013">
              <a:buSzPct val="100000"/>
              <a:buFont typeface="Courier New" panose="02070309020205020404" pitchFamily="49" charset="0"/>
              <a:buChar char="o"/>
            </a:pPr>
            <a:r>
              <a:rPr lang="en-US" sz="2400" dirty="0"/>
              <a:t>Weather conditions</a:t>
            </a:r>
          </a:p>
          <a:p>
            <a:pPr marL="722313" lvl="1" indent="-354013">
              <a:buSzPct val="100000"/>
              <a:buFont typeface="Courier New" panose="02070309020205020404" pitchFamily="49" charset="0"/>
              <a:buChar char="o"/>
            </a:pPr>
            <a:r>
              <a:rPr lang="en-US" sz="2400" dirty="0"/>
              <a:t>Hot/cold temperatures</a:t>
            </a:r>
          </a:p>
          <a:p>
            <a:pPr marL="722313" lvl="1" indent="-354013">
              <a:buSzPct val="100000"/>
              <a:buFont typeface="Courier New" panose="02070309020205020404" pitchFamily="49" charset="0"/>
              <a:buChar char="o"/>
            </a:pPr>
            <a:r>
              <a:rPr lang="en-US" sz="2400" dirty="0">
                <a:sym typeface="Calibri"/>
              </a:rPr>
              <a:t>Direct solar radiation,</a:t>
            </a:r>
          </a:p>
          <a:p>
            <a:pPr marL="722313" lvl="1" indent="-354013">
              <a:buSzPct val="100000"/>
              <a:buFont typeface="Courier New" panose="02070309020205020404" pitchFamily="49" charset="0"/>
              <a:buChar char="o"/>
            </a:pPr>
            <a:r>
              <a:rPr lang="en-US" sz="2400" dirty="0">
                <a:sym typeface="Calibri"/>
              </a:rPr>
              <a:t>Daily temperature changes (diurnal cycling)</a:t>
            </a:r>
          </a:p>
          <a:p>
            <a:pPr marL="722313" lvl="1" indent="-354013">
              <a:buSzPct val="100000"/>
              <a:buFont typeface="Courier New" panose="02070309020205020404" pitchFamily="49" charset="0"/>
              <a:buChar char="o"/>
            </a:pPr>
            <a:r>
              <a:rPr lang="en-US" sz="2400" dirty="0">
                <a:sym typeface="Calibri"/>
              </a:rPr>
              <a:t>High humidity </a:t>
            </a:r>
            <a:endParaRPr lang="en-IE" sz="2400" dirty="0"/>
          </a:p>
        </p:txBody>
      </p:sp>
    </p:spTree>
    <p:extLst>
      <p:ext uri="{BB962C8B-B14F-4D97-AF65-F5344CB8AC3E}">
        <p14:creationId xmlns:p14="http://schemas.microsoft.com/office/powerpoint/2010/main" val="22930841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7"/>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US" dirty="0"/>
              <a:t>Examples of Ammunition</a:t>
            </a:r>
            <a:endParaRPr dirty="0"/>
          </a:p>
        </p:txBody>
      </p:sp>
      <p:pic>
        <p:nvPicPr>
          <p:cNvPr id="9" name="Picture 8">
            <a:extLst>
              <a:ext uri="{FF2B5EF4-FFF2-40B4-BE49-F238E27FC236}">
                <a16:creationId xmlns:a16="http://schemas.microsoft.com/office/drawing/2014/main" id="{D4FB5DF9-77BF-496B-AA12-FF7E38349145}"/>
              </a:ext>
            </a:extLst>
          </p:cNvPr>
          <p:cNvPicPr>
            <a:picLocks noChangeAspect="1"/>
          </p:cNvPicPr>
          <p:nvPr/>
        </p:nvPicPr>
        <p:blipFill>
          <a:blip r:embed="rId3"/>
          <a:stretch>
            <a:fillRect/>
          </a:stretch>
        </p:blipFill>
        <p:spPr>
          <a:xfrm>
            <a:off x="2656410" y="1735860"/>
            <a:ext cx="3831180" cy="4492103"/>
          </a:xfrm>
          <a:prstGeom prst="rect">
            <a:avLst/>
          </a:prstGeom>
        </p:spPr>
      </p:pic>
    </p:spTree>
    <p:extLst>
      <p:ext uri="{BB962C8B-B14F-4D97-AF65-F5344CB8AC3E}">
        <p14:creationId xmlns:p14="http://schemas.microsoft.com/office/powerpoint/2010/main" val="41391545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7"/>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US" dirty="0"/>
              <a:t>Examples of Ammunition</a:t>
            </a:r>
            <a:endParaRPr dirty="0"/>
          </a:p>
        </p:txBody>
      </p:sp>
      <p:pic>
        <p:nvPicPr>
          <p:cNvPr id="2" name="Picture 1">
            <a:extLst>
              <a:ext uri="{FF2B5EF4-FFF2-40B4-BE49-F238E27FC236}">
                <a16:creationId xmlns:a16="http://schemas.microsoft.com/office/drawing/2014/main" id="{FD0D11A9-77B4-4437-A5B9-47D6CE9850FC}"/>
              </a:ext>
            </a:extLst>
          </p:cNvPr>
          <p:cNvPicPr>
            <a:picLocks noChangeAspect="1"/>
          </p:cNvPicPr>
          <p:nvPr/>
        </p:nvPicPr>
        <p:blipFill>
          <a:blip r:embed="rId3"/>
          <a:stretch>
            <a:fillRect/>
          </a:stretch>
        </p:blipFill>
        <p:spPr>
          <a:xfrm>
            <a:off x="1469064" y="1772985"/>
            <a:ext cx="6205871" cy="4563807"/>
          </a:xfrm>
          <a:prstGeom prst="rect">
            <a:avLst/>
          </a:prstGeom>
        </p:spPr>
      </p:pic>
    </p:spTree>
    <p:extLst>
      <p:ext uri="{BB962C8B-B14F-4D97-AF65-F5344CB8AC3E}">
        <p14:creationId xmlns:p14="http://schemas.microsoft.com/office/powerpoint/2010/main" val="14557352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7"/>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US" dirty="0"/>
              <a:t>Examples of Ammunition</a:t>
            </a:r>
            <a:endParaRPr dirty="0"/>
          </a:p>
        </p:txBody>
      </p:sp>
      <p:pic>
        <p:nvPicPr>
          <p:cNvPr id="2" name="Picture 1">
            <a:extLst>
              <a:ext uri="{FF2B5EF4-FFF2-40B4-BE49-F238E27FC236}">
                <a16:creationId xmlns:a16="http://schemas.microsoft.com/office/drawing/2014/main" id="{922B3465-AC39-4486-8394-79A23B768ECE}"/>
              </a:ext>
            </a:extLst>
          </p:cNvPr>
          <p:cNvPicPr>
            <a:picLocks noChangeAspect="1"/>
          </p:cNvPicPr>
          <p:nvPr/>
        </p:nvPicPr>
        <p:blipFill>
          <a:blip r:embed="rId3"/>
          <a:stretch>
            <a:fillRect/>
          </a:stretch>
        </p:blipFill>
        <p:spPr>
          <a:xfrm>
            <a:off x="1164237" y="1764792"/>
            <a:ext cx="6989939" cy="4581144"/>
          </a:xfrm>
          <a:prstGeom prst="rect">
            <a:avLst/>
          </a:prstGeom>
        </p:spPr>
      </p:pic>
    </p:spTree>
    <p:extLst>
      <p:ext uri="{BB962C8B-B14F-4D97-AF65-F5344CB8AC3E}">
        <p14:creationId xmlns:p14="http://schemas.microsoft.com/office/powerpoint/2010/main" val="20161893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7"/>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US" dirty="0"/>
              <a:t>Examples of Ammunition</a:t>
            </a:r>
            <a:endParaRPr dirty="0"/>
          </a:p>
        </p:txBody>
      </p:sp>
      <p:pic>
        <p:nvPicPr>
          <p:cNvPr id="2" name="Picture 1">
            <a:extLst>
              <a:ext uri="{FF2B5EF4-FFF2-40B4-BE49-F238E27FC236}">
                <a16:creationId xmlns:a16="http://schemas.microsoft.com/office/drawing/2014/main" id="{E7B8AEE7-D799-4A8B-80B4-23A39A3EE2FF}"/>
              </a:ext>
            </a:extLst>
          </p:cNvPr>
          <p:cNvPicPr>
            <a:picLocks noChangeAspect="1"/>
          </p:cNvPicPr>
          <p:nvPr/>
        </p:nvPicPr>
        <p:blipFill>
          <a:blip r:embed="rId3"/>
          <a:stretch>
            <a:fillRect/>
          </a:stretch>
        </p:blipFill>
        <p:spPr>
          <a:xfrm>
            <a:off x="895354" y="1690689"/>
            <a:ext cx="7353292" cy="4721417"/>
          </a:xfrm>
          <a:prstGeom prst="rect">
            <a:avLst/>
          </a:prstGeom>
        </p:spPr>
      </p:pic>
    </p:spTree>
    <p:extLst>
      <p:ext uri="{BB962C8B-B14F-4D97-AF65-F5344CB8AC3E}">
        <p14:creationId xmlns:p14="http://schemas.microsoft.com/office/powerpoint/2010/main" val="19019104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7"/>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US" dirty="0"/>
              <a:t>Examples of Ammunition</a:t>
            </a:r>
            <a:endParaRPr dirty="0"/>
          </a:p>
        </p:txBody>
      </p:sp>
      <p:pic>
        <p:nvPicPr>
          <p:cNvPr id="2" name="Picture 1">
            <a:extLst>
              <a:ext uri="{FF2B5EF4-FFF2-40B4-BE49-F238E27FC236}">
                <a16:creationId xmlns:a16="http://schemas.microsoft.com/office/drawing/2014/main" id="{1A62DE97-3F7D-4A0D-8114-6EC589E66B15}"/>
              </a:ext>
            </a:extLst>
          </p:cNvPr>
          <p:cNvPicPr>
            <a:picLocks noChangeAspect="1"/>
          </p:cNvPicPr>
          <p:nvPr/>
        </p:nvPicPr>
        <p:blipFill>
          <a:blip r:embed="rId3"/>
          <a:stretch>
            <a:fillRect/>
          </a:stretch>
        </p:blipFill>
        <p:spPr>
          <a:xfrm>
            <a:off x="1234439" y="1690688"/>
            <a:ext cx="6777699" cy="4737543"/>
          </a:xfrm>
          <a:prstGeom prst="rect">
            <a:avLst/>
          </a:prstGeom>
        </p:spPr>
      </p:pic>
    </p:spTree>
    <p:extLst>
      <p:ext uri="{BB962C8B-B14F-4D97-AF65-F5344CB8AC3E}">
        <p14:creationId xmlns:p14="http://schemas.microsoft.com/office/powerpoint/2010/main" val="21658173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7"/>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US" dirty="0"/>
              <a:t>Examples of Ammunition</a:t>
            </a:r>
            <a:endParaRPr dirty="0"/>
          </a:p>
        </p:txBody>
      </p:sp>
      <p:pic>
        <p:nvPicPr>
          <p:cNvPr id="2" name="Picture 1">
            <a:extLst>
              <a:ext uri="{FF2B5EF4-FFF2-40B4-BE49-F238E27FC236}">
                <a16:creationId xmlns:a16="http://schemas.microsoft.com/office/drawing/2014/main" id="{CEE2DD5E-CD9B-4B36-9927-AD7EB23AC8E7}"/>
              </a:ext>
            </a:extLst>
          </p:cNvPr>
          <p:cNvPicPr>
            <a:picLocks noChangeAspect="1"/>
          </p:cNvPicPr>
          <p:nvPr/>
        </p:nvPicPr>
        <p:blipFill>
          <a:blip r:embed="rId3"/>
          <a:stretch>
            <a:fillRect/>
          </a:stretch>
        </p:blipFill>
        <p:spPr>
          <a:xfrm>
            <a:off x="697026" y="1823762"/>
            <a:ext cx="7819515" cy="4321006"/>
          </a:xfrm>
          <a:prstGeom prst="rect">
            <a:avLst/>
          </a:prstGeom>
        </p:spPr>
      </p:pic>
    </p:spTree>
    <p:extLst>
      <p:ext uri="{BB962C8B-B14F-4D97-AF65-F5344CB8AC3E}">
        <p14:creationId xmlns:p14="http://schemas.microsoft.com/office/powerpoint/2010/main" val="18029992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7"/>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US" dirty="0"/>
              <a:t>Examples of Ammunition</a:t>
            </a:r>
            <a:endParaRPr dirty="0"/>
          </a:p>
        </p:txBody>
      </p:sp>
      <p:pic>
        <p:nvPicPr>
          <p:cNvPr id="2" name="Picture 1">
            <a:extLst>
              <a:ext uri="{FF2B5EF4-FFF2-40B4-BE49-F238E27FC236}">
                <a16:creationId xmlns:a16="http://schemas.microsoft.com/office/drawing/2014/main" id="{6D605827-2B58-4B54-883B-5AF4C994ED69}"/>
              </a:ext>
            </a:extLst>
          </p:cNvPr>
          <p:cNvPicPr>
            <a:picLocks noChangeAspect="1"/>
          </p:cNvPicPr>
          <p:nvPr/>
        </p:nvPicPr>
        <p:blipFill>
          <a:blip r:embed="rId3"/>
          <a:stretch>
            <a:fillRect/>
          </a:stretch>
        </p:blipFill>
        <p:spPr>
          <a:xfrm>
            <a:off x="1647385" y="1620686"/>
            <a:ext cx="5849230" cy="4872188"/>
          </a:xfrm>
          <a:prstGeom prst="rect">
            <a:avLst/>
          </a:prstGeom>
        </p:spPr>
      </p:pic>
    </p:spTree>
    <p:extLst>
      <p:ext uri="{BB962C8B-B14F-4D97-AF65-F5344CB8AC3E}">
        <p14:creationId xmlns:p14="http://schemas.microsoft.com/office/powerpoint/2010/main" val="39516023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7"/>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US" dirty="0"/>
              <a:t>Examples of Ammunition</a:t>
            </a:r>
            <a:endParaRPr dirty="0"/>
          </a:p>
        </p:txBody>
      </p:sp>
      <p:pic>
        <p:nvPicPr>
          <p:cNvPr id="2" name="Picture 1">
            <a:extLst>
              <a:ext uri="{FF2B5EF4-FFF2-40B4-BE49-F238E27FC236}">
                <a16:creationId xmlns:a16="http://schemas.microsoft.com/office/drawing/2014/main" id="{67B18739-ACE3-49FF-98D5-BAE77DED2A9F}"/>
              </a:ext>
            </a:extLst>
          </p:cNvPr>
          <p:cNvPicPr>
            <a:picLocks noChangeAspect="1"/>
          </p:cNvPicPr>
          <p:nvPr/>
        </p:nvPicPr>
        <p:blipFill>
          <a:blip r:embed="rId3"/>
          <a:stretch>
            <a:fillRect/>
          </a:stretch>
        </p:blipFill>
        <p:spPr>
          <a:xfrm>
            <a:off x="914321" y="1891248"/>
            <a:ext cx="7315357" cy="4317527"/>
          </a:xfrm>
          <a:prstGeom prst="rect">
            <a:avLst/>
          </a:prstGeom>
        </p:spPr>
      </p:pic>
    </p:spTree>
    <p:extLst>
      <p:ext uri="{BB962C8B-B14F-4D97-AF65-F5344CB8AC3E}">
        <p14:creationId xmlns:p14="http://schemas.microsoft.com/office/powerpoint/2010/main" val="529156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Google Shape;71;p3"/>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FFFFFF"/>
              </a:buClr>
              <a:buSzPts val="4400"/>
              <a:buFont typeface="Arial"/>
              <a:buNone/>
            </a:pPr>
            <a:r>
              <a:rPr lang="en-GB">
                <a:solidFill>
                  <a:srgbClr val="FFFFFF"/>
                </a:solidFill>
              </a:rPr>
              <a:t>Lesson overview</a:t>
            </a:r>
            <a:endParaRPr/>
          </a:p>
        </p:txBody>
      </p:sp>
      <p:graphicFrame>
        <p:nvGraphicFramePr>
          <p:cNvPr id="2" name="Diagram 1">
            <a:extLst>
              <a:ext uri="{FF2B5EF4-FFF2-40B4-BE49-F238E27FC236}">
                <a16:creationId xmlns:a16="http://schemas.microsoft.com/office/drawing/2014/main" id="{F0A8D68C-3282-5647-B0AA-D33901457293}"/>
              </a:ext>
            </a:extLst>
          </p:cNvPr>
          <p:cNvGraphicFramePr/>
          <p:nvPr>
            <p:extLst>
              <p:ext uri="{D42A27DB-BD31-4B8C-83A1-F6EECF244321}">
                <p14:modId xmlns:p14="http://schemas.microsoft.com/office/powerpoint/2010/main" val="102640898"/>
              </p:ext>
            </p:extLst>
          </p:nvPr>
        </p:nvGraphicFramePr>
        <p:xfrm>
          <a:off x="4023335" y="179294"/>
          <a:ext cx="4797935" cy="64187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7"/>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US"/>
              <a:t>Examples of Expired Ammunition</a:t>
            </a:r>
            <a:endParaRPr/>
          </a:p>
        </p:txBody>
      </p:sp>
      <p:pic>
        <p:nvPicPr>
          <p:cNvPr id="2" name="Picture 1">
            <a:extLst>
              <a:ext uri="{FF2B5EF4-FFF2-40B4-BE49-F238E27FC236}">
                <a16:creationId xmlns:a16="http://schemas.microsoft.com/office/drawing/2014/main" id="{4BC566D8-B366-4D28-815D-56BCD098B5E2}"/>
              </a:ext>
            </a:extLst>
          </p:cNvPr>
          <p:cNvPicPr>
            <a:picLocks noChangeAspect="1"/>
          </p:cNvPicPr>
          <p:nvPr/>
        </p:nvPicPr>
        <p:blipFill>
          <a:blip r:embed="rId3"/>
          <a:stretch>
            <a:fillRect/>
          </a:stretch>
        </p:blipFill>
        <p:spPr>
          <a:xfrm rot="16200000">
            <a:off x="2596025" y="520511"/>
            <a:ext cx="3951949" cy="7110906"/>
          </a:xfrm>
          <a:prstGeom prst="rect">
            <a:avLst/>
          </a:prstGeom>
        </p:spPr>
      </p:pic>
    </p:spTree>
    <p:extLst>
      <p:ext uri="{BB962C8B-B14F-4D97-AF65-F5344CB8AC3E}">
        <p14:creationId xmlns:p14="http://schemas.microsoft.com/office/powerpoint/2010/main" val="32181896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7"/>
          <p:cNvSpPr txBox="1">
            <a:spLocks noGrp="1"/>
          </p:cNvSpPr>
          <p:nvPr>
            <p:ph type="title"/>
          </p:nvPr>
        </p:nvSpPr>
        <p:spPr>
          <a:xfrm>
            <a:off x="628650" y="387428"/>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US"/>
              <a:t>Degradation of Ammunition:</a:t>
            </a:r>
            <a:br>
              <a:rPr lang="en-US"/>
            </a:br>
            <a:r>
              <a:rPr lang="en-US"/>
              <a:t>Climatic Mechanism</a:t>
            </a:r>
            <a:endParaRPr/>
          </a:p>
        </p:txBody>
      </p:sp>
      <p:sp>
        <p:nvSpPr>
          <p:cNvPr id="122" name="Google Shape;122;p7"/>
          <p:cNvSpPr txBox="1">
            <a:spLocks noGrp="1"/>
          </p:cNvSpPr>
          <p:nvPr>
            <p:ph type="body" idx="1"/>
          </p:nvPr>
        </p:nvSpPr>
        <p:spPr>
          <a:xfrm>
            <a:off x="629841" y="1895178"/>
            <a:ext cx="7886699" cy="4294485"/>
          </a:xfrm>
          <a:prstGeom prst="rect">
            <a:avLst/>
          </a:prstGeom>
          <a:noFill/>
          <a:ln>
            <a:noFill/>
          </a:ln>
        </p:spPr>
        <p:txBody>
          <a:bodyPr spcFirstLastPara="1" wrap="square" lIns="91425" tIns="45700" rIns="91425" bIns="45700" anchor="t" anchorCtr="0">
            <a:noAutofit/>
          </a:bodyPr>
          <a:lstStyle/>
          <a:p>
            <a:pPr marL="312738" indent="-312738">
              <a:buSzPct val="100000"/>
            </a:pPr>
            <a:r>
              <a:rPr lang="en-IE" sz="2800" dirty="0"/>
              <a:t>During prolonged storage:</a:t>
            </a:r>
          </a:p>
          <a:p>
            <a:pPr lvl="1">
              <a:buSzPct val="100000"/>
              <a:buFont typeface="Courier New" panose="02070309020205020404" pitchFamily="49" charset="0"/>
              <a:buChar char="o"/>
            </a:pPr>
            <a:r>
              <a:rPr lang="en-US" sz="2800" dirty="0">
                <a:latin typeface="Calibri"/>
                <a:ea typeface="Calibri"/>
                <a:cs typeface="Calibri"/>
                <a:sym typeface="Calibri"/>
              </a:rPr>
              <a:t>Rate of propellant chemical deterioration is at least doubled for every 10°C rise in temperature above 30°C.</a:t>
            </a:r>
          </a:p>
          <a:p>
            <a:pPr marL="368300" indent="-368300">
              <a:buSzPct val="100000"/>
            </a:pPr>
            <a:r>
              <a:rPr lang="en-US" sz="2800" dirty="0">
                <a:latin typeface="Calibri"/>
                <a:cs typeface="Calibri"/>
                <a:sym typeface="Calibri"/>
              </a:rPr>
              <a:t>Propellant is designed with a shelf life of 15 to 40 years at temperate climates.</a:t>
            </a:r>
          </a:p>
          <a:p>
            <a:pPr marL="368300" indent="-368300">
              <a:buSzPct val="100000"/>
            </a:pPr>
            <a:r>
              <a:rPr lang="en-US" sz="2800" dirty="0">
                <a:latin typeface="Calibri"/>
                <a:cs typeface="Calibri"/>
                <a:sym typeface="Calibri"/>
              </a:rPr>
              <a:t>In high heat environments, the stabilizer depletes more rapidly, leading to:</a:t>
            </a:r>
          </a:p>
          <a:p>
            <a:pPr lvl="1">
              <a:buSzPct val="100000"/>
              <a:buFont typeface="Courier New" panose="02070309020205020404" pitchFamily="49" charset="0"/>
              <a:buChar char="o"/>
            </a:pPr>
            <a:r>
              <a:rPr lang="en-US" sz="2800" dirty="0">
                <a:solidFill>
                  <a:srgbClr val="FF0000"/>
                </a:solidFill>
                <a:latin typeface="Calibri"/>
                <a:cs typeface="Calibri"/>
                <a:sym typeface="Calibri"/>
              </a:rPr>
              <a:t>Spontaneous ignition of the propellant in storage</a:t>
            </a:r>
            <a:endParaRPr lang="en-IE" sz="2800" dirty="0">
              <a:solidFill>
                <a:srgbClr val="FF0000"/>
              </a:solidFill>
            </a:endParaRPr>
          </a:p>
        </p:txBody>
      </p:sp>
    </p:spTree>
    <p:extLst>
      <p:ext uri="{BB962C8B-B14F-4D97-AF65-F5344CB8AC3E}">
        <p14:creationId xmlns:p14="http://schemas.microsoft.com/office/powerpoint/2010/main" val="27055971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7"/>
          <p:cNvSpPr txBox="1">
            <a:spLocks noGrp="1"/>
          </p:cNvSpPr>
          <p:nvPr>
            <p:ph type="title"/>
          </p:nvPr>
        </p:nvSpPr>
        <p:spPr>
          <a:xfrm>
            <a:off x="628650" y="387428"/>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US"/>
              <a:t>Propellant degradation due to High Temperatures</a:t>
            </a:r>
            <a:endParaRPr/>
          </a:p>
        </p:txBody>
      </p:sp>
      <p:graphicFrame>
        <p:nvGraphicFramePr>
          <p:cNvPr id="5" name="Table 4">
            <a:extLst>
              <a:ext uri="{FF2B5EF4-FFF2-40B4-BE49-F238E27FC236}">
                <a16:creationId xmlns:a16="http://schemas.microsoft.com/office/drawing/2014/main" id="{C6FC578B-0E7F-884F-85CD-0E514DE0EDA2}"/>
              </a:ext>
            </a:extLst>
          </p:cNvPr>
          <p:cNvGraphicFramePr>
            <a:graphicFrameLocks noGrp="1"/>
          </p:cNvGraphicFramePr>
          <p:nvPr>
            <p:extLst>
              <p:ext uri="{D42A27DB-BD31-4B8C-83A1-F6EECF244321}">
                <p14:modId xmlns:p14="http://schemas.microsoft.com/office/powerpoint/2010/main" val="185930476"/>
              </p:ext>
            </p:extLst>
          </p:nvPr>
        </p:nvGraphicFramePr>
        <p:xfrm>
          <a:off x="739336" y="1712991"/>
          <a:ext cx="7776014" cy="4505912"/>
        </p:xfrm>
        <a:graphic>
          <a:graphicData uri="http://schemas.openxmlformats.org/drawingml/2006/table">
            <a:tbl>
              <a:tblPr firstRow="1" firstCol="1" lastRow="1" lastCol="1" bandRow="1" bandCol="1">
                <a:noFill/>
                <a:tableStyleId>{5C22544A-7EE6-4342-B048-85BDC9FD1C3A}</a:tableStyleId>
              </a:tblPr>
              <a:tblGrid>
                <a:gridCol w="1500944">
                  <a:extLst>
                    <a:ext uri="{9D8B030D-6E8A-4147-A177-3AD203B41FA5}">
                      <a16:colId xmlns:a16="http://schemas.microsoft.com/office/drawing/2014/main" val="2591925663"/>
                    </a:ext>
                  </a:extLst>
                </a:gridCol>
                <a:gridCol w="754380">
                  <a:extLst>
                    <a:ext uri="{9D8B030D-6E8A-4147-A177-3AD203B41FA5}">
                      <a16:colId xmlns:a16="http://schemas.microsoft.com/office/drawing/2014/main" val="2959743895"/>
                    </a:ext>
                  </a:extLst>
                </a:gridCol>
                <a:gridCol w="788670">
                  <a:extLst>
                    <a:ext uri="{9D8B030D-6E8A-4147-A177-3AD203B41FA5}">
                      <a16:colId xmlns:a16="http://schemas.microsoft.com/office/drawing/2014/main" val="3203401015"/>
                    </a:ext>
                  </a:extLst>
                </a:gridCol>
                <a:gridCol w="777240">
                  <a:extLst>
                    <a:ext uri="{9D8B030D-6E8A-4147-A177-3AD203B41FA5}">
                      <a16:colId xmlns:a16="http://schemas.microsoft.com/office/drawing/2014/main" val="3655460112"/>
                    </a:ext>
                  </a:extLst>
                </a:gridCol>
                <a:gridCol w="777240">
                  <a:extLst>
                    <a:ext uri="{9D8B030D-6E8A-4147-A177-3AD203B41FA5}">
                      <a16:colId xmlns:a16="http://schemas.microsoft.com/office/drawing/2014/main" val="955176751"/>
                    </a:ext>
                  </a:extLst>
                </a:gridCol>
                <a:gridCol w="3177540">
                  <a:extLst>
                    <a:ext uri="{9D8B030D-6E8A-4147-A177-3AD203B41FA5}">
                      <a16:colId xmlns:a16="http://schemas.microsoft.com/office/drawing/2014/main" val="2239251676"/>
                    </a:ext>
                  </a:extLst>
                </a:gridCol>
              </a:tblGrid>
              <a:tr h="383512">
                <a:tc>
                  <a:txBody>
                    <a:bodyPr/>
                    <a:lstStyle/>
                    <a:p>
                      <a:pPr marL="72000" marR="95250" algn="ctr">
                        <a:spcBef>
                          <a:spcPts val="0"/>
                        </a:spcBef>
                        <a:spcAft>
                          <a:spcPts val="0"/>
                        </a:spcAft>
                      </a:pPr>
                      <a:r>
                        <a:rPr lang="en-GB" sz="1400" dirty="0"/>
                        <a:t>Temperature (°C)</a:t>
                      </a:r>
                      <a:endParaRPr lang="en-IE" sz="1400" dirty="0"/>
                    </a:p>
                  </a:txBody>
                  <a:tcPr marL="158040" marR="94824" marT="94824" marB="94824">
                    <a:lnL w="38100" cap="flat" cmpd="sng" algn="ctr">
                      <a:noFill/>
                      <a:prstDash val="solid"/>
                    </a:lnL>
                    <a:lnR w="38100" cap="flat" cmpd="sng" algn="ctr">
                      <a:solidFill>
                        <a:srgbClr val="FFFFFF"/>
                      </a:solidFill>
                      <a:prstDash val="solid"/>
                    </a:lnR>
                    <a:lnT w="38100" cap="flat" cmpd="sng" algn="ctr">
                      <a:noFill/>
                      <a:prstDash val="solid"/>
                    </a:lnT>
                    <a:lnB w="38100" cap="flat" cmpd="sng" algn="ctr">
                      <a:solidFill>
                        <a:srgbClr val="FFFFFF"/>
                      </a:solidFill>
                      <a:prstDash val="solid"/>
                    </a:lnB>
                    <a:solidFill>
                      <a:srgbClr val="4F81BD">
                        <a:alpha val="69804"/>
                      </a:srgbClr>
                    </a:solidFill>
                  </a:tcPr>
                </a:tc>
                <a:tc gridSpan="4">
                  <a:txBody>
                    <a:bodyPr/>
                    <a:lstStyle/>
                    <a:p>
                      <a:pPr marL="118110" algn="ctr">
                        <a:spcBef>
                          <a:spcPts val="210"/>
                        </a:spcBef>
                      </a:pPr>
                      <a:r>
                        <a:rPr lang="en-GB" sz="1400" dirty="0"/>
                        <a:t>Projected Shelf Life </a:t>
                      </a:r>
                    </a:p>
                    <a:p>
                      <a:pPr marL="118110" algn="ctr">
                        <a:spcBef>
                          <a:spcPts val="210"/>
                        </a:spcBef>
                      </a:pPr>
                      <a:r>
                        <a:rPr lang="en-GB" sz="1400" dirty="0"/>
                        <a:t>(Years)</a:t>
                      </a:r>
                      <a:endParaRPr lang="en-IE" sz="1400" dirty="0"/>
                    </a:p>
                  </a:txBody>
                  <a:tcPr marL="158040" marR="94824" marT="94824" marB="94824">
                    <a:lnL w="38100" cap="flat" cmpd="sng" algn="ctr">
                      <a:solidFill>
                        <a:srgbClr val="FFFFFF"/>
                      </a:solidFill>
                      <a:prstDash val="solid"/>
                    </a:lnL>
                    <a:lnR w="38100" cap="flat" cmpd="sng" algn="ctr">
                      <a:solidFill>
                        <a:srgbClr val="FFFFFF"/>
                      </a:solidFill>
                      <a:prstDash val="solid"/>
                    </a:lnR>
                    <a:lnT w="38100" cap="flat" cmpd="sng" algn="ctr">
                      <a:noFill/>
                      <a:prstDash val="solid"/>
                    </a:lnT>
                    <a:lnB w="38100" cap="flat" cmpd="sng" algn="ctr">
                      <a:solidFill>
                        <a:srgbClr val="FFFFFF"/>
                      </a:solidFill>
                      <a:prstDash val="solid"/>
                    </a:lnB>
                    <a:solidFill>
                      <a:srgbClr val="4F81BD">
                        <a:alpha val="69804"/>
                      </a:srgbClr>
                    </a:solidFill>
                  </a:tcPr>
                </a:tc>
                <a:tc hMerge="1">
                  <a:txBody>
                    <a:bodyPr/>
                    <a:lstStyle/>
                    <a:p>
                      <a:endParaRPr lang="en-IE"/>
                    </a:p>
                  </a:txBody>
                  <a:tcPr/>
                </a:tc>
                <a:tc hMerge="1">
                  <a:txBody>
                    <a:bodyPr/>
                    <a:lstStyle/>
                    <a:p>
                      <a:endParaRPr lang="en-IE"/>
                    </a:p>
                  </a:txBody>
                  <a:tcPr/>
                </a:tc>
                <a:tc hMerge="1">
                  <a:txBody>
                    <a:bodyPr/>
                    <a:lstStyle/>
                    <a:p>
                      <a:endParaRPr lang="en-IE"/>
                    </a:p>
                  </a:txBody>
                  <a:tcPr/>
                </a:tc>
                <a:tc>
                  <a:txBody>
                    <a:bodyPr/>
                    <a:lstStyle/>
                    <a:p>
                      <a:pPr marL="922020" marR="920115" algn="l">
                        <a:spcBef>
                          <a:spcPts val="210"/>
                        </a:spcBef>
                        <a:spcAft>
                          <a:spcPts val="0"/>
                        </a:spcAft>
                      </a:pPr>
                      <a:endParaRPr lang="en-IE" sz="1400" dirty="0"/>
                    </a:p>
                  </a:txBody>
                  <a:tcPr marL="158040" marR="94824" marT="94824" marB="94824">
                    <a:lnL w="38100" cap="flat" cmpd="sng" algn="ctr">
                      <a:solidFill>
                        <a:srgbClr val="FFFFFF"/>
                      </a:solidFill>
                      <a:prstDash val="solid"/>
                    </a:lnL>
                    <a:lnR w="38100" cap="flat" cmpd="sng" algn="ctr">
                      <a:noFill/>
                      <a:prstDash val="solid"/>
                    </a:lnR>
                    <a:lnT w="38100" cap="flat" cmpd="sng" algn="ctr">
                      <a:noFill/>
                      <a:prstDash val="solid"/>
                    </a:lnT>
                    <a:lnB w="38100" cap="flat" cmpd="sng" algn="ctr">
                      <a:solidFill>
                        <a:srgbClr val="FFFFFF"/>
                      </a:solidFill>
                      <a:prstDash val="solid"/>
                    </a:lnB>
                    <a:solidFill>
                      <a:srgbClr val="4F81BD">
                        <a:alpha val="69804"/>
                      </a:srgbClr>
                    </a:solidFill>
                  </a:tcPr>
                </a:tc>
                <a:extLst>
                  <a:ext uri="{0D108BD9-81ED-4DB2-BD59-A6C34878D82A}">
                    <a16:rowId xmlns:a16="http://schemas.microsoft.com/office/drawing/2014/main" val="707542554"/>
                  </a:ext>
                </a:extLst>
              </a:tr>
              <a:tr h="383512">
                <a:tc>
                  <a:txBody>
                    <a:bodyPr/>
                    <a:lstStyle/>
                    <a:p>
                      <a:pPr marL="100330" marR="95250" algn="ctr">
                        <a:spcBef>
                          <a:spcPts val="210"/>
                        </a:spcBef>
                        <a:spcAft>
                          <a:spcPts val="0"/>
                        </a:spcAft>
                      </a:pPr>
                      <a:r>
                        <a:rPr lang="en-GB" sz="1400">
                          <a:solidFill>
                            <a:schemeClr val="tx1"/>
                          </a:solidFill>
                        </a:rPr>
                        <a:t>20</a:t>
                      </a:r>
                      <a:endParaRPr lang="en-IE" sz="1400">
                        <a:solidFill>
                          <a:schemeClr val="tx1"/>
                        </a:solidFill>
                      </a:endParaRPr>
                    </a:p>
                  </a:txBody>
                  <a:tcPr marL="158040" marR="94824" marT="94824" marB="94824" anchor="ctr">
                    <a:lnL w="38100" cap="flat" cmpd="sng" algn="ctr">
                      <a:noFill/>
                      <a:prstDash val="solid"/>
                    </a:lnL>
                    <a:lnR w="12700" cap="flat" cmpd="sng" algn="ctr">
                      <a:solidFill>
                        <a:schemeClr val="tx1"/>
                      </a:solidFill>
                      <a:prstDash val="solid"/>
                      <a:round/>
                      <a:headEnd type="none" w="med" len="med"/>
                      <a:tailEnd type="none" w="med" len="med"/>
                    </a:lnR>
                    <a:lnT w="38100" cap="flat" cmpd="sng" algn="ctr">
                      <a:solidFill>
                        <a:srgbClr val="FFFFFF"/>
                      </a:solidFill>
                      <a:prstDash val="soli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R="99060" algn="r">
                        <a:spcBef>
                          <a:spcPts val="235"/>
                        </a:spcBef>
                        <a:spcAft>
                          <a:spcPts val="0"/>
                        </a:spcAft>
                      </a:pPr>
                      <a:r>
                        <a:rPr lang="en-GB" sz="1400" dirty="0">
                          <a:solidFill>
                            <a:schemeClr val="tx1"/>
                          </a:solidFill>
                        </a:rPr>
                        <a:t>15.0</a:t>
                      </a:r>
                      <a:endParaRPr lang="en-IE" sz="1400" dirty="0">
                        <a:solidFill>
                          <a:schemeClr val="tx1"/>
                        </a:solidFill>
                      </a:endParaRPr>
                    </a:p>
                  </a:txBody>
                  <a:tcPr marL="158040" marR="94824" marT="94824" marB="9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lnT>
                    <a:lnB w="12700" cap="flat" cmpd="sng" algn="ctr">
                      <a:solidFill>
                        <a:schemeClr val="tx1"/>
                      </a:solidFill>
                      <a:prstDash val="solid"/>
                      <a:round/>
                      <a:headEnd type="none" w="med" len="med"/>
                      <a:tailEnd type="none" w="med" len="med"/>
                    </a:lnB>
                    <a:solidFill>
                      <a:schemeClr val="bg1"/>
                    </a:solidFill>
                  </a:tcPr>
                </a:tc>
                <a:tc>
                  <a:txBody>
                    <a:bodyPr/>
                    <a:lstStyle/>
                    <a:p>
                      <a:pPr marL="104775">
                        <a:spcBef>
                          <a:spcPts val="235"/>
                        </a:spcBef>
                        <a:spcAft>
                          <a:spcPts val="0"/>
                        </a:spcAft>
                      </a:pPr>
                      <a:r>
                        <a:rPr lang="en-GB" sz="1400">
                          <a:solidFill>
                            <a:schemeClr val="tx1"/>
                          </a:solidFill>
                        </a:rPr>
                        <a:t>20.0</a:t>
                      </a:r>
                      <a:endParaRPr lang="en-IE" sz="1400">
                        <a:solidFill>
                          <a:schemeClr val="tx1"/>
                        </a:solidFill>
                      </a:endParaRPr>
                    </a:p>
                  </a:txBody>
                  <a:tcPr marL="158040" marR="94824" marT="94824" marB="9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lnT>
                    <a:lnB w="12700" cap="flat" cmpd="sng" algn="ctr">
                      <a:solidFill>
                        <a:schemeClr val="tx1"/>
                      </a:solidFill>
                      <a:prstDash val="solid"/>
                      <a:round/>
                      <a:headEnd type="none" w="med" len="med"/>
                      <a:tailEnd type="none" w="med" len="med"/>
                    </a:lnB>
                    <a:solidFill>
                      <a:schemeClr val="bg1"/>
                    </a:solidFill>
                  </a:tcPr>
                </a:tc>
                <a:tc>
                  <a:txBody>
                    <a:bodyPr/>
                    <a:lstStyle/>
                    <a:p>
                      <a:pPr marL="142240">
                        <a:spcBef>
                          <a:spcPts val="235"/>
                        </a:spcBef>
                        <a:spcAft>
                          <a:spcPts val="0"/>
                        </a:spcAft>
                      </a:pPr>
                      <a:r>
                        <a:rPr lang="en-GB" sz="1400" dirty="0">
                          <a:solidFill>
                            <a:schemeClr val="tx1"/>
                          </a:solidFill>
                        </a:rPr>
                        <a:t>30.0</a:t>
                      </a:r>
                      <a:endParaRPr lang="en-IE" sz="1400" dirty="0">
                        <a:solidFill>
                          <a:schemeClr val="tx1"/>
                        </a:solidFill>
                      </a:endParaRPr>
                    </a:p>
                  </a:txBody>
                  <a:tcPr marL="158040" marR="94824" marT="94824" marB="9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lnT>
                    <a:lnB w="12700" cap="flat" cmpd="sng" algn="ctr">
                      <a:solidFill>
                        <a:schemeClr val="tx1"/>
                      </a:solidFill>
                      <a:prstDash val="solid"/>
                      <a:round/>
                      <a:headEnd type="none" w="med" len="med"/>
                      <a:tailEnd type="none" w="med" len="med"/>
                    </a:lnB>
                    <a:solidFill>
                      <a:schemeClr val="bg1"/>
                    </a:solidFill>
                  </a:tcPr>
                </a:tc>
                <a:tc>
                  <a:txBody>
                    <a:bodyPr/>
                    <a:lstStyle/>
                    <a:p>
                      <a:pPr marL="98425">
                        <a:spcBef>
                          <a:spcPts val="235"/>
                        </a:spcBef>
                        <a:spcAft>
                          <a:spcPts val="0"/>
                        </a:spcAft>
                      </a:pPr>
                      <a:r>
                        <a:rPr lang="en-GB" sz="1400">
                          <a:solidFill>
                            <a:schemeClr val="tx1"/>
                          </a:solidFill>
                        </a:rPr>
                        <a:t>40.0</a:t>
                      </a:r>
                      <a:endParaRPr lang="en-IE" sz="1400">
                        <a:solidFill>
                          <a:schemeClr val="tx1"/>
                        </a:solidFill>
                      </a:endParaRPr>
                    </a:p>
                  </a:txBody>
                  <a:tcPr marL="158040" marR="94824" marT="94824" marB="9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lnT>
                    <a:lnB w="12700" cap="flat" cmpd="sng" algn="ctr">
                      <a:solidFill>
                        <a:schemeClr val="tx1"/>
                      </a:solidFill>
                      <a:prstDash val="solid"/>
                      <a:round/>
                      <a:headEnd type="none" w="med" len="med"/>
                      <a:tailEnd type="none" w="med" len="med"/>
                    </a:lnB>
                    <a:solidFill>
                      <a:schemeClr val="bg1"/>
                    </a:solidFill>
                  </a:tcPr>
                </a:tc>
                <a:tc>
                  <a:txBody>
                    <a:bodyPr/>
                    <a:lstStyle/>
                    <a:p>
                      <a:pPr marL="0" lvl="0" indent="0">
                        <a:spcBef>
                          <a:spcPts val="290"/>
                        </a:spcBef>
                        <a:spcAft>
                          <a:spcPts val="0"/>
                        </a:spcAft>
                        <a:buSzPts val="800"/>
                        <a:buFont typeface="Wingdings" pitchFamily="2" charset="2"/>
                        <a:buNone/>
                        <a:tabLst>
                          <a:tab pos="128270" algn="l"/>
                        </a:tabLst>
                      </a:pPr>
                      <a:r>
                        <a:rPr lang="en-GB" sz="1400" b="0" dirty="0">
                          <a:solidFill>
                            <a:schemeClr val="tx1"/>
                          </a:solidFill>
                        </a:rPr>
                        <a:t>Initial In-Service Shelf Life.</a:t>
                      </a:r>
                      <a:endParaRPr lang="en-IE" sz="1400" b="0" dirty="0">
                        <a:solidFill>
                          <a:schemeClr val="tx1"/>
                        </a:solidFill>
                      </a:endParaRPr>
                    </a:p>
                  </a:txBody>
                  <a:tcPr marL="158040" marR="94824" marT="94824" marB="94824">
                    <a:lnL w="12700" cap="flat" cmpd="sng" algn="ctr">
                      <a:solidFill>
                        <a:schemeClr val="tx1"/>
                      </a:solidFill>
                      <a:prstDash val="solid"/>
                      <a:round/>
                      <a:headEnd type="none" w="med" len="med"/>
                      <a:tailEnd type="none" w="med" len="med"/>
                    </a:lnL>
                    <a:lnR w="38100" cap="flat" cmpd="sng" algn="ctr">
                      <a:noFill/>
                      <a:prstDash val="solid"/>
                    </a:lnR>
                    <a:lnT w="38100" cap="flat" cmpd="sng" algn="ctr">
                      <a:solidFill>
                        <a:srgbClr val="FFFFFF"/>
                      </a:solidFill>
                      <a:prstDash val="soli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77355833"/>
                  </a:ext>
                </a:extLst>
              </a:tr>
              <a:tr h="552088">
                <a:tc>
                  <a:txBody>
                    <a:bodyPr/>
                    <a:lstStyle/>
                    <a:p>
                      <a:pPr marL="100330" marR="95250" algn="ctr">
                        <a:spcBef>
                          <a:spcPts val="220"/>
                        </a:spcBef>
                        <a:spcAft>
                          <a:spcPts val="0"/>
                        </a:spcAft>
                      </a:pPr>
                      <a:r>
                        <a:rPr lang="en-GB" sz="1400">
                          <a:solidFill>
                            <a:schemeClr val="tx1"/>
                          </a:solidFill>
                        </a:rPr>
                        <a:t>30</a:t>
                      </a:r>
                      <a:endParaRPr lang="en-IE" sz="1400">
                        <a:solidFill>
                          <a:schemeClr val="tx1"/>
                        </a:solidFill>
                      </a:endParaRPr>
                    </a:p>
                  </a:txBody>
                  <a:tcPr marL="158040" marR="94824" marT="94824" marB="94824" anchor="ctr">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R="99060" algn="r">
                        <a:spcBef>
                          <a:spcPts val="235"/>
                        </a:spcBef>
                        <a:spcAft>
                          <a:spcPts val="0"/>
                        </a:spcAft>
                      </a:pPr>
                      <a:r>
                        <a:rPr lang="en-GB" sz="1400" dirty="0">
                          <a:solidFill>
                            <a:schemeClr val="tx1"/>
                          </a:solidFill>
                        </a:rPr>
                        <a:t>15.0</a:t>
                      </a:r>
                      <a:endParaRPr lang="en-IE" sz="1400" dirty="0">
                        <a:solidFill>
                          <a:schemeClr val="tx1"/>
                        </a:solidFill>
                      </a:endParaRPr>
                    </a:p>
                  </a:txBody>
                  <a:tcPr marL="158040" marR="94824" marT="94824" marB="9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04775">
                        <a:spcBef>
                          <a:spcPts val="235"/>
                        </a:spcBef>
                        <a:spcAft>
                          <a:spcPts val="0"/>
                        </a:spcAft>
                      </a:pPr>
                      <a:r>
                        <a:rPr lang="en-GB" sz="1400" dirty="0">
                          <a:solidFill>
                            <a:schemeClr val="tx1"/>
                          </a:solidFill>
                        </a:rPr>
                        <a:t>20.0</a:t>
                      </a:r>
                      <a:endParaRPr lang="en-IE" sz="1400" dirty="0">
                        <a:solidFill>
                          <a:schemeClr val="tx1"/>
                        </a:solidFill>
                      </a:endParaRPr>
                    </a:p>
                  </a:txBody>
                  <a:tcPr marL="158040" marR="94824" marT="94824" marB="9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42240">
                        <a:spcBef>
                          <a:spcPts val="235"/>
                        </a:spcBef>
                        <a:spcAft>
                          <a:spcPts val="0"/>
                        </a:spcAft>
                      </a:pPr>
                      <a:r>
                        <a:rPr lang="en-GB" sz="1400" dirty="0">
                          <a:solidFill>
                            <a:schemeClr val="tx1"/>
                          </a:solidFill>
                        </a:rPr>
                        <a:t>30.0</a:t>
                      </a:r>
                      <a:endParaRPr lang="en-IE" sz="1400" dirty="0">
                        <a:solidFill>
                          <a:schemeClr val="tx1"/>
                        </a:solidFill>
                      </a:endParaRPr>
                    </a:p>
                  </a:txBody>
                  <a:tcPr marL="158040" marR="94824" marT="94824" marB="9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8425">
                        <a:spcBef>
                          <a:spcPts val="235"/>
                        </a:spcBef>
                        <a:spcAft>
                          <a:spcPts val="0"/>
                        </a:spcAft>
                      </a:pPr>
                      <a:r>
                        <a:rPr lang="en-GB" sz="1400">
                          <a:solidFill>
                            <a:schemeClr val="tx1"/>
                          </a:solidFill>
                        </a:rPr>
                        <a:t>40.0</a:t>
                      </a:r>
                      <a:endParaRPr lang="en-IE" sz="1400">
                        <a:solidFill>
                          <a:schemeClr val="tx1"/>
                        </a:solidFill>
                      </a:endParaRPr>
                    </a:p>
                  </a:txBody>
                  <a:tcPr marL="158040" marR="94824" marT="94824" marB="9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0" indent="0">
                        <a:spcBef>
                          <a:spcPts val="290"/>
                        </a:spcBef>
                        <a:spcAft>
                          <a:spcPts val="0"/>
                        </a:spcAft>
                        <a:buSzPts val="800"/>
                        <a:buFont typeface="Wingdings" pitchFamily="2" charset="2"/>
                        <a:buNone/>
                        <a:tabLst>
                          <a:tab pos="128270" algn="l"/>
                        </a:tabLst>
                      </a:pPr>
                      <a:r>
                        <a:rPr lang="en-GB" sz="1400" b="0" dirty="0">
                          <a:solidFill>
                            <a:schemeClr val="tx1"/>
                          </a:solidFill>
                        </a:rPr>
                        <a:t>Significant degradation starts after 30ºC</a:t>
                      </a:r>
                      <a:endParaRPr lang="en-IE" sz="1400" b="0" dirty="0">
                        <a:solidFill>
                          <a:schemeClr val="tx1"/>
                        </a:solidFill>
                      </a:endParaRPr>
                    </a:p>
                  </a:txBody>
                  <a:tcPr marL="158040" marR="94824" marT="94824" marB="94824">
                    <a:lnL w="12700" cap="flat" cmpd="sng" algn="ctr">
                      <a:solidFill>
                        <a:schemeClr val="tx1"/>
                      </a:solidFill>
                      <a:prstDash val="solid"/>
                      <a:round/>
                      <a:headEnd type="none" w="med" len="med"/>
                      <a:tailEnd type="none" w="med" len="med"/>
                    </a:lnL>
                    <a:lnR w="38100" cap="flat" cmpd="sng" algn="ctr">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10871897"/>
                  </a:ext>
                </a:extLst>
              </a:tr>
              <a:tr h="383512">
                <a:tc>
                  <a:txBody>
                    <a:bodyPr/>
                    <a:lstStyle/>
                    <a:p>
                      <a:pPr marL="100330" marR="95250" algn="ctr">
                        <a:spcBef>
                          <a:spcPts val="235"/>
                        </a:spcBef>
                        <a:spcAft>
                          <a:spcPts val="0"/>
                        </a:spcAft>
                      </a:pPr>
                      <a:r>
                        <a:rPr lang="en-GB" sz="1400">
                          <a:solidFill>
                            <a:schemeClr val="tx1"/>
                          </a:solidFill>
                        </a:rPr>
                        <a:t>40</a:t>
                      </a:r>
                      <a:endParaRPr lang="en-IE" sz="1400">
                        <a:solidFill>
                          <a:schemeClr val="tx1"/>
                        </a:solidFill>
                      </a:endParaRPr>
                    </a:p>
                  </a:txBody>
                  <a:tcPr marL="158040" marR="94824" marT="94824" marB="94824" anchor="ctr">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R="132080" algn="r">
                        <a:spcBef>
                          <a:spcPts val="235"/>
                        </a:spcBef>
                        <a:spcAft>
                          <a:spcPts val="0"/>
                        </a:spcAft>
                      </a:pPr>
                      <a:r>
                        <a:rPr lang="en-GB" sz="1400" dirty="0">
                          <a:solidFill>
                            <a:schemeClr val="tx1"/>
                          </a:solidFill>
                        </a:rPr>
                        <a:t>7.5</a:t>
                      </a:r>
                      <a:endParaRPr lang="en-IE" sz="1400" dirty="0">
                        <a:solidFill>
                          <a:schemeClr val="tx1"/>
                        </a:solidFill>
                      </a:endParaRPr>
                    </a:p>
                  </a:txBody>
                  <a:tcPr marL="158040" marR="94824" marT="94824" marB="9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04775">
                        <a:spcBef>
                          <a:spcPts val="235"/>
                        </a:spcBef>
                        <a:spcAft>
                          <a:spcPts val="0"/>
                        </a:spcAft>
                      </a:pPr>
                      <a:r>
                        <a:rPr lang="en-GB" sz="1400" dirty="0">
                          <a:solidFill>
                            <a:schemeClr val="tx1"/>
                          </a:solidFill>
                        </a:rPr>
                        <a:t>10.0</a:t>
                      </a:r>
                      <a:endParaRPr lang="en-IE" sz="1400" dirty="0">
                        <a:solidFill>
                          <a:schemeClr val="tx1"/>
                        </a:solidFill>
                      </a:endParaRPr>
                    </a:p>
                  </a:txBody>
                  <a:tcPr marL="158040" marR="94824" marT="94824" marB="9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42240">
                        <a:spcBef>
                          <a:spcPts val="235"/>
                        </a:spcBef>
                        <a:spcAft>
                          <a:spcPts val="0"/>
                        </a:spcAft>
                      </a:pPr>
                      <a:r>
                        <a:rPr lang="en-GB" sz="1400" dirty="0">
                          <a:solidFill>
                            <a:schemeClr val="tx1"/>
                          </a:solidFill>
                        </a:rPr>
                        <a:t>15.0</a:t>
                      </a:r>
                      <a:endParaRPr lang="en-IE" sz="1400" dirty="0">
                        <a:solidFill>
                          <a:schemeClr val="tx1"/>
                        </a:solidFill>
                      </a:endParaRPr>
                    </a:p>
                  </a:txBody>
                  <a:tcPr marL="158040" marR="94824" marT="94824" marB="9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8425">
                        <a:spcBef>
                          <a:spcPts val="235"/>
                        </a:spcBef>
                        <a:spcAft>
                          <a:spcPts val="0"/>
                        </a:spcAft>
                      </a:pPr>
                      <a:r>
                        <a:rPr lang="en-GB" sz="1400">
                          <a:solidFill>
                            <a:schemeClr val="tx1"/>
                          </a:solidFill>
                        </a:rPr>
                        <a:t>20.0</a:t>
                      </a:r>
                      <a:endParaRPr lang="en-IE" sz="1400">
                        <a:solidFill>
                          <a:schemeClr val="tx1"/>
                        </a:solidFill>
                      </a:endParaRPr>
                    </a:p>
                  </a:txBody>
                  <a:tcPr marL="158040" marR="94824" marT="94824" marB="9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7465" indent="0">
                        <a:spcBef>
                          <a:spcPts val="310"/>
                        </a:spcBef>
                        <a:spcAft>
                          <a:spcPts val="0"/>
                        </a:spcAft>
                        <a:buFont typeface="Arial" panose="020B0604020202020204" pitchFamily="34" charset="0"/>
                        <a:buNone/>
                      </a:pPr>
                      <a:endParaRPr lang="en-IE" sz="1400" b="0" dirty="0">
                        <a:solidFill>
                          <a:schemeClr val="tx1"/>
                        </a:solidFill>
                      </a:endParaRPr>
                    </a:p>
                  </a:txBody>
                  <a:tcPr marL="158040" marR="94824" marT="94824" marB="94824">
                    <a:lnL w="12700" cap="flat" cmpd="sng" algn="ctr">
                      <a:solidFill>
                        <a:schemeClr val="tx1"/>
                      </a:solidFill>
                      <a:prstDash val="solid"/>
                      <a:round/>
                      <a:headEnd type="none" w="med" len="med"/>
                      <a:tailEnd type="none" w="med" len="med"/>
                    </a:lnL>
                    <a:lnR w="38100" cap="flat" cmpd="sng" algn="ctr">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92721591"/>
                  </a:ext>
                </a:extLst>
              </a:tr>
              <a:tr h="383512">
                <a:tc>
                  <a:txBody>
                    <a:bodyPr/>
                    <a:lstStyle/>
                    <a:p>
                      <a:pPr marL="100330" marR="95250" algn="ctr">
                        <a:spcBef>
                          <a:spcPts val="235"/>
                        </a:spcBef>
                        <a:spcAft>
                          <a:spcPts val="0"/>
                        </a:spcAft>
                      </a:pPr>
                      <a:r>
                        <a:rPr lang="en-GB" sz="1400">
                          <a:solidFill>
                            <a:schemeClr val="tx1"/>
                          </a:solidFill>
                        </a:rPr>
                        <a:t>50</a:t>
                      </a:r>
                      <a:endParaRPr lang="en-IE" sz="1400">
                        <a:solidFill>
                          <a:schemeClr val="tx1"/>
                        </a:solidFill>
                      </a:endParaRPr>
                    </a:p>
                  </a:txBody>
                  <a:tcPr marL="158040" marR="94824" marT="94824" marB="94824" anchor="ctr">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R="99695" algn="r">
                        <a:spcBef>
                          <a:spcPts val="235"/>
                        </a:spcBef>
                        <a:spcAft>
                          <a:spcPts val="0"/>
                        </a:spcAft>
                      </a:pPr>
                      <a:r>
                        <a:rPr lang="en-GB" sz="1400">
                          <a:solidFill>
                            <a:schemeClr val="tx1"/>
                          </a:solidFill>
                        </a:rPr>
                        <a:t>3.75</a:t>
                      </a:r>
                      <a:endParaRPr lang="en-IE" sz="1400">
                        <a:solidFill>
                          <a:schemeClr val="tx1"/>
                        </a:solidFill>
                      </a:endParaRPr>
                    </a:p>
                  </a:txBody>
                  <a:tcPr marL="158040" marR="94824" marT="94824" marB="9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36525">
                        <a:spcBef>
                          <a:spcPts val="235"/>
                        </a:spcBef>
                        <a:spcAft>
                          <a:spcPts val="0"/>
                        </a:spcAft>
                      </a:pPr>
                      <a:r>
                        <a:rPr lang="en-GB" sz="1400" dirty="0">
                          <a:solidFill>
                            <a:schemeClr val="tx1"/>
                          </a:solidFill>
                        </a:rPr>
                        <a:t>5.0</a:t>
                      </a:r>
                      <a:endParaRPr lang="en-IE" sz="1400" dirty="0">
                        <a:solidFill>
                          <a:schemeClr val="tx1"/>
                        </a:solidFill>
                      </a:endParaRPr>
                    </a:p>
                  </a:txBody>
                  <a:tcPr marL="158040" marR="94824" marT="94824" marB="9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74625">
                        <a:spcBef>
                          <a:spcPts val="235"/>
                        </a:spcBef>
                        <a:spcAft>
                          <a:spcPts val="0"/>
                        </a:spcAft>
                      </a:pPr>
                      <a:r>
                        <a:rPr lang="en-GB" sz="1400" dirty="0">
                          <a:solidFill>
                            <a:schemeClr val="tx1"/>
                          </a:solidFill>
                        </a:rPr>
                        <a:t>7.5</a:t>
                      </a:r>
                      <a:endParaRPr lang="en-IE" sz="1400" dirty="0">
                        <a:solidFill>
                          <a:schemeClr val="tx1"/>
                        </a:solidFill>
                      </a:endParaRPr>
                    </a:p>
                  </a:txBody>
                  <a:tcPr marL="158040" marR="94824" marT="94824" marB="9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8425">
                        <a:spcBef>
                          <a:spcPts val="235"/>
                        </a:spcBef>
                        <a:spcAft>
                          <a:spcPts val="0"/>
                        </a:spcAft>
                      </a:pPr>
                      <a:r>
                        <a:rPr lang="en-GB" sz="1400" dirty="0">
                          <a:solidFill>
                            <a:schemeClr val="tx1"/>
                          </a:solidFill>
                        </a:rPr>
                        <a:t>10.0</a:t>
                      </a:r>
                      <a:endParaRPr lang="en-IE" sz="1400" dirty="0">
                        <a:solidFill>
                          <a:schemeClr val="tx1"/>
                        </a:solidFill>
                      </a:endParaRPr>
                    </a:p>
                  </a:txBody>
                  <a:tcPr marL="158040" marR="94824" marT="94824" marB="9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7465" indent="0">
                        <a:spcBef>
                          <a:spcPts val="320"/>
                        </a:spcBef>
                        <a:spcAft>
                          <a:spcPts val="0"/>
                        </a:spcAft>
                        <a:buFont typeface="Arial" panose="020B0604020202020204" pitchFamily="34" charset="0"/>
                        <a:buNone/>
                      </a:pPr>
                      <a:endParaRPr lang="en-IE" sz="1400" b="0" dirty="0">
                        <a:solidFill>
                          <a:schemeClr val="tx1"/>
                        </a:solidFill>
                      </a:endParaRPr>
                    </a:p>
                  </a:txBody>
                  <a:tcPr marL="158040" marR="94824" marT="94824" marB="94824">
                    <a:lnL w="12700" cap="flat" cmpd="sng" algn="ctr">
                      <a:solidFill>
                        <a:schemeClr val="tx1"/>
                      </a:solidFill>
                      <a:prstDash val="solid"/>
                      <a:round/>
                      <a:headEnd type="none" w="med" len="med"/>
                      <a:tailEnd type="none" w="med" len="med"/>
                    </a:lnL>
                    <a:lnR w="38100" cap="flat" cmpd="sng" algn="ctr">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77830810"/>
                  </a:ext>
                </a:extLst>
              </a:tr>
              <a:tr h="383512">
                <a:tc>
                  <a:txBody>
                    <a:bodyPr/>
                    <a:lstStyle/>
                    <a:p>
                      <a:pPr marL="100330" marR="95250" algn="ctr">
                        <a:spcBef>
                          <a:spcPts val="235"/>
                        </a:spcBef>
                        <a:spcAft>
                          <a:spcPts val="0"/>
                        </a:spcAft>
                      </a:pPr>
                      <a:r>
                        <a:rPr lang="en-GB" sz="1400">
                          <a:solidFill>
                            <a:schemeClr val="tx1"/>
                          </a:solidFill>
                        </a:rPr>
                        <a:t>60</a:t>
                      </a:r>
                      <a:endParaRPr lang="en-IE" sz="1400">
                        <a:solidFill>
                          <a:schemeClr val="tx1"/>
                        </a:solidFill>
                      </a:endParaRPr>
                    </a:p>
                  </a:txBody>
                  <a:tcPr marL="158040" marR="94824" marT="94824" marB="94824" anchor="ctr">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R="99695" algn="r">
                        <a:spcBef>
                          <a:spcPts val="195"/>
                        </a:spcBef>
                        <a:spcAft>
                          <a:spcPts val="0"/>
                        </a:spcAft>
                      </a:pPr>
                      <a:r>
                        <a:rPr lang="en-GB" sz="1400">
                          <a:solidFill>
                            <a:srgbClr val="FFC000"/>
                          </a:solidFill>
                        </a:rPr>
                        <a:t>1.83</a:t>
                      </a:r>
                      <a:endParaRPr lang="en-IE" sz="1400">
                        <a:solidFill>
                          <a:srgbClr val="FFC000"/>
                        </a:solidFill>
                      </a:endParaRPr>
                    </a:p>
                  </a:txBody>
                  <a:tcPr marL="158040" marR="94824" marT="94824" marB="9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36525">
                        <a:spcBef>
                          <a:spcPts val="195"/>
                        </a:spcBef>
                        <a:spcAft>
                          <a:spcPts val="0"/>
                        </a:spcAft>
                      </a:pPr>
                      <a:r>
                        <a:rPr lang="en-GB" sz="1400" dirty="0">
                          <a:solidFill>
                            <a:srgbClr val="FFC000"/>
                          </a:solidFill>
                        </a:rPr>
                        <a:t>2.5</a:t>
                      </a:r>
                      <a:endParaRPr lang="en-IE" sz="1400" dirty="0">
                        <a:solidFill>
                          <a:srgbClr val="FFC000"/>
                        </a:solidFill>
                      </a:endParaRPr>
                    </a:p>
                  </a:txBody>
                  <a:tcPr marL="158040" marR="94824" marT="94824" marB="9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56210">
                        <a:spcBef>
                          <a:spcPts val="195"/>
                        </a:spcBef>
                        <a:spcAft>
                          <a:spcPts val="0"/>
                        </a:spcAft>
                      </a:pPr>
                      <a:r>
                        <a:rPr lang="en-GB" sz="1400" dirty="0">
                          <a:solidFill>
                            <a:srgbClr val="FFC000"/>
                          </a:solidFill>
                        </a:rPr>
                        <a:t>3.75</a:t>
                      </a:r>
                      <a:endParaRPr lang="en-IE" sz="1400" dirty="0">
                        <a:solidFill>
                          <a:srgbClr val="FFC000"/>
                        </a:solidFill>
                      </a:endParaRPr>
                    </a:p>
                  </a:txBody>
                  <a:tcPr marL="158040" marR="94824" marT="94824" marB="9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30175">
                        <a:spcBef>
                          <a:spcPts val="195"/>
                        </a:spcBef>
                        <a:spcAft>
                          <a:spcPts val="0"/>
                        </a:spcAft>
                      </a:pPr>
                      <a:r>
                        <a:rPr lang="en-GB" sz="1400">
                          <a:solidFill>
                            <a:srgbClr val="FFC000"/>
                          </a:solidFill>
                        </a:rPr>
                        <a:t>5.0</a:t>
                      </a:r>
                      <a:endParaRPr lang="en-IE" sz="1400">
                        <a:solidFill>
                          <a:srgbClr val="FFC000"/>
                        </a:solidFill>
                      </a:endParaRPr>
                    </a:p>
                  </a:txBody>
                  <a:tcPr marL="158040" marR="94824" marT="94824" marB="9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7465" indent="0">
                        <a:spcBef>
                          <a:spcPts val="310"/>
                        </a:spcBef>
                        <a:spcAft>
                          <a:spcPts val="0"/>
                        </a:spcAft>
                        <a:buFont typeface="Arial" panose="020B0604020202020204" pitchFamily="34" charset="0"/>
                        <a:buNone/>
                      </a:pPr>
                      <a:endParaRPr lang="en-IE" sz="1400" b="0" dirty="0">
                        <a:solidFill>
                          <a:schemeClr val="tx1"/>
                        </a:solidFill>
                      </a:endParaRPr>
                    </a:p>
                  </a:txBody>
                  <a:tcPr marL="158040" marR="94824" marT="94824" marB="94824">
                    <a:lnL w="12700" cap="flat" cmpd="sng" algn="ctr">
                      <a:solidFill>
                        <a:schemeClr val="tx1"/>
                      </a:solidFill>
                      <a:prstDash val="solid"/>
                      <a:round/>
                      <a:headEnd type="none" w="med" len="med"/>
                      <a:tailEnd type="none" w="med" len="med"/>
                    </a:lnL>
                    <a:lnR w="38100" cap="flat" cmpd="sng" algn="ctr">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27049122"/>
                  </a:ext>
                </a:extLst>
              </a:tr>
              <a:tr h="747031">
                <a:tc>
                  <a:txBody>
                    <a:bodyPr/>
                    <a:lstStyle/>
                    <a:p>
                      <a:pPr algn="ctr">
                        <a:spcBef>
                          <a:spcPts val="30"/>
                        </a:spcBef>
                      </a:pPr>
                      <a:r>
                        <a:rPr lang="en-GB" sz="1400">
                          <a:solidFill>
                            <a:schemeClr val="tx1"/>
                          </a:solidFill>
                        </a:rPr>
                        <a:t> </a:t>
                      </a:r>
                      <a:endParaRPr lang="en-IE" sz="1400">
                        <a:solidFill>
                          <a:schemeClr val="tx1"/>
                        </a:solidFill>
                      </a:endParaRPr>
                    </a:p>
                    <a:p>
                      <a:pPr marL="100330" marR="95250" algn="ctr">
                        <a:spcBef>
                          <a:spcPts val="5"/>
                        </a:spcBef>
                        <a:spcAft>
                          <a:spcPts val="0"/>
                        </a:spcAft>
                      </a:pPr>
                      <a:r>
                        <a:rPr lang="en-GB" sz="1400">
                          <a:solidFill>
                            <a:schemeClr val="tx1"/>
                          </a:solidFill>
                        </a:rPr>
                        <a:t>70</a:t>
                      </a:r>
                      <a:endParaRPr lang="en-IE" sz="1400">
                        <a:solidFill>
                          <a:schemeClr val="tx1"/>
                        </a:solidFill>
                      </a:endParaRPr>
                    </a:p>
                  </a:txBody>
                  <a:tcPr marL="158040" marR="94824" marT="94824" marB="94824" anchor="ctr">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spcBef>
                          <a:spcPts val="10"/>
                        </a:spcBef>
                      </a:pPr>
                      <a:r>
                        <a:rPr lang="en-GB" sz="1400">
                          <a:solidFill>
                            <a:srgbClr val="FF0000"/>
                          </a:solidFill>
                        </a:rPr>
                        <a:t> </a:t>
                      </a:r>
                      <a:endParaRPr lang="en-IE" sz="1400">
                        <a:solidFill>
                          <a:srgbClr val="FF0000"/>
                        </a:solidFill>
                      </a:endParaRPr>
                    </a:p>
                    <a:p>
                      <a:pPr marR="99695" algn="r">
                        <a:spcBef>
                          <a:spcPts val="210"/>
                        </a:spcBef>
                        <a:spcAft>
                          <a:spcPts val="0"/>
                        </a:spcAft>
                      </a:pPr>
                      <a:r>
                        <a:rPr lang="en-GB" sz="1400">
                          <a:solidFill>
                            <a:srgbClr val="FF0000"/>
                          </a:solidFill>
                        </a:rPr>
                        <a:t>0.92</a:t>
                      </a:r>
                      <a:endParaRPr lang="en-IE" sz="1400">
                        <a:solidFill>
                          <a:srgbClr val="FF0000"/>
                        </a:solidFill>
                      </a:endParaRPr>
                    </a:p>
                  </a:txBody>
                  <a:tcPr marL="158040" marR="94824" marT="94824" marB="9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Bef>
                          <a:spcPts val="10"/>
                        </a:spcBef>
                      </a:pPr>
                      <a:r>
                        <a:rPr lang="en-GB" sz="1400">
                          <a:solidFill>
                            <a:srgbClr val="FF0000"/>
                          </a:solidFill>
                        </a:rPr>
                        <a:t> </a:t>
                      </a:r>
                      <a:endParaRPr lang="en-IE" sz="1400">
                        <a:solidFill>
                          <a:srgbClr val="FF0000"/>
                        </a:solidFill>
                      </a:endParaRPr>
                    </a:p>
                    <a:p>
                      <a:pPr marL="104775">
                        <a:spcBef>
                          <a:spcPts val="210"/>
                        </a:spcBef>
                        <a:spcAft>
                          <a:spcPts val="0"/>
                        </a:spcAft>
                      </a:pPr>
                      <a:r>
                        <a:rPr lang="en-GB" sz="1400">
                          <a:solidFill>
                            <a:srgbClr val="FF0000"/>
                          </a:solidFill>
                        </a:rPr>
                        <a:t>1.25</a:t>
                      </a:r>
                      <a:endParaRPr lang="en-IE" sz="1400">
                        <a:solidFill>
                          <a:srgbClr val="FF0000"/>
                        </a:solidFill>
                      </a:endParaRPr>
                    </a:p>
                  </a:txBody>
                  <a:tcPr marL="158040" marR="94824" marT="94824" marB="9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Bef>
                          <a:spcPts val="10"/>
                        </a:spcBef>
                      </a:pPr>
                      <a:r>
                        <a:rPr lang="en-GB" sz="1400" dirty="0">
                          <a:solidFill>
                            <a:srgbClr val="FF0000"/>
                          </a:solidFill>
                        </a:rPr>
                        <a:t> </a:t>
                      </a:r>
                      <a:endParaRPr lang="en-IE" sz="1400" dirty="0">
                        <a:solidFill>
                          <a:srgbClr val="FF0000"/>
                        </a:solidFill>
                      </a:endParaRPr>
                    </a:p>
                    <a:p>
                      <a:pPr marL="156210">
                        <a:spcBef>
                          <a:spcPts val="210"/>
                        </a:spcBef>
                        <a:spcAft>
                          <a:spcPts val="0"/>
                        </a:spcAft>
                      </a:pPr>
                      <a:r>
                        <a:rPr lang="en-GB" sz="1400" dirty="0">
                          <a:solidFill>
                            <a:srgbClr val="FF0000"/>
                          </a:solidFill>
                        </a:rPr>
                        <a:t>1.83</a:t>
                      </a:r>
                      <a:endParaRPr lang="en-IE" sz="1400" dirty="0">
                        <a:solidFill>
                          <a:srgbClr val="FF0000"/>
                        </a:solidFill>
                      </a:endParaRPr>
                    </a:p>
                  </a:txBody>
                  <a:tcPr marL="158040" marR="94824" marT="94824" marB="9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Bef>
                          <a:spcPts val="10"/>
                        </a:spcBef>
                      </a:pPr>
                      <a:r>
                        <a:rPr lang="en-GB" sz="1400" dirty="0">
                          <a:solidFill>
                            <a:srgbClr val="FF0000"/>
                          </a:solidFill>
                        </a:rPr>
                        <a:t> </a:t>
                      </a:r>
                      <a:endParaRPr lang="en-IE" sz="1400" dirty="0">
                        <a:solidFill>
                          <a:srgbClr val="FF0000"/>
                        </a:solidFill>
                      </a:endParaRPr>
                    </a:p>
                    <a:p>
                      <a:pPr marL="130175">
                        <a:spcBef>
                          <a:spcPts val="210"/>
                        </a:spcBef>
                        <a:spcAft>
                          <a:spcPts val="0"/>
                        </a:spcAft>
                      </a:pPr>
                      <a:r>
                        <a:rPr lang="en-GB" sz="1400" dirty="0">
                          <a:solidFill>
                            <a:srgbClr val="FF0000"/>
                          </a:solidFill>
                        </a:rPr>
                        <a:t>2.5</a:t>
                      </a:r>
                      <a:endParaRPr lang="en-IE" sz="1400" dirty="0">
                        <a:solidFill>
                          <a:srgbClr val="FF0000"/>
                        </a:solidFill>
                      </a:endParaRPr>
                    </a:p>
                  </a:txBody>
                  <a:tcPr marL="158040" marR="94824" marT="94824" marB="9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113665" lvl="0" indent="0">
                        <a:spcBef>
                          <a:spcPts val="75"/>
                        </a:spcBef>
                        <a:spcAft>
                          <a:spcPts val="0"/>
                        </a:spcAft>
                        <a:buSzPts val="800"/>
                        <a:buFont typeface="Wingdings" pitchFamily="2" charset="2"/>
                        <a:buNone/>
                        <a:tabLst>
                          <a:tab pos="128270" algn="l"/>
                        </a:tabLst>
                      </a:pPr>
                      <a:r>
                        <a:rPr lang="en-GB" sz="1400" b="0" dirty="0">
                          <a:solidFill>
                            <a:schemeClr val="tx1"/>
                          </a:solidFill>
                        </a:rPr>
                        <a:t>This propellant is now approaching a dangerous condition and should be destroyed as soon as possible.</a:t>
                      </a:r>
                      <a:endParaRPr lang="en-IE" sz="1400" b="0" dirty="0">
                        <a:solidFill>
                          <a:schemeClr val="tx1"/>
                        </a:solidFill>
                      </a:endParaRPr>
                    </a:p>
                  </a:txBody>
                  <a:tcPr marL="158040" marR="94824" marT="94824" marB="94824">
                    <a:lnL w="12700" cap="flat" cmpd="sng" algn="ctr">
                      <a:solidFill>
                        <a:schemeClr val="tx1"/>
                      </a:solidFill>
                      <a:prstDash val="solid"/>
                      <a:round/>
                      <a:headEnd type="none" w="med" len="med"/>
                      <a:tailEnd type="none" w="med" len="med"/>
                    </a:lnL>
                    <a:lnR w="38100" cap="flat" cmpd="sng" algn="ctr">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00228940"/>
                  </a:ext>
                </a:extLst>
              </a:tr>
              <a:tr h="383512">
                <a:tc>
                  <a:txBody>
                    <a:bodyPr/>
                    <a:lstStyle/>
                    <a:p>
                      <a:pPr marL="100330" marR="95250" algn="ctr">
                        <a:spcBef>
                          <a:spcPts val="235"/>
                        </a:spcBef>
                        <a:spcAft>
                          <a:spcPts val="0"/>
                        </a:spcAft>
                      </a:pPr>
                      <a:r>
                        <a:rPr lang="en-GB" sz="1400">
                          <a:solidFill>
                            <a:schemeClr val="tx1"/>
                          </a:solidFill>
                        </a:rPr>
                        <a:t>80</a:t>
                      </a:r>
                      <a:endParaRPr lang="en-IE" sz="1400">
                        <a:solidFill>
                          <a:schemeClr val="tx1"/>
                        </a:solidFill>
                      </a:endParaRPr>
                    </a:p>
                  </a:txBody>
                  <a:tcPr marL="158040" marR="94824" marT="94824" marB="94824" anchor="ctr">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R="99695" algn="r">
                        <a:spcBef>
                          <a:spcPts val="210"/>
                        </a:spcBef>
                      </a:pPr>
                      <a:r>
                        <a:rPr lang="en-GB" sz="1400">
                          <a:solidFill>
                            <a:srgbClr val="FF0000"/>
                          </a:solidFill>
                        </a:rPr>
                        <a:t>0.46</a:t>
                      </a:r>
                      <a:endParaRPr lang="en-IE" sz="1400">
                        <a:solidFill>
                          <a:srgbClr val="FF0000"/>
                        </a:solidFill>
                      </a:endParaRPr>
                    </a:p>
                  </a:txBody>
                  <a:tcPr marL="158040" marR="94824" marT="94824" marB="9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04775">
                        <a:spcBef>
                          <a:spcPts val="210"/>
                        </a:spcBef>
                      </a:pPr>
                      <a:r>
                        <a:rPr lang="en-GB" sz="1400">
                          <a:solidFill>
                            <a:srgbClr val="FF0000"/>
                          </a:solidFill>
                        </a:rPr>
                        <a:t>0.62</a:t>
                      </a:r>
                      <a:endParaRPr lang="en-IE" sz="1400">
                        <a:solidFill>
                          <a:srgbClr val="FF0000"/>
                        </a:solidFill>
                      </a:endParaRPr>
                    </a:p>
                  </a:txBody>
                  <a:tcPr marL="158040" marR="94824" marT="94824" marB="9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56210">
                        <a:spcBef>
                          <a:spcPts val="210"/>
                        </a:spcBef>
                      </a:pPr>
                      <a:r>
                        <a:rPr lang="en-GB" sz="1400" dirty="0">
                          <a:solidFill>
                            <a:srgbClr val="FF0000"/>
                          </a:solidFill>
                        </a:rPr>
                        <a:t>0.92</a:t>
                      </a:r>
                      <a:endParaRPr lang="en-IE" sz="1400" dirty="0">
                        <a:solidFill>
                          <a:srgbClr val="FF0000"/>
                        </a:solidFill>
                      </a:endParaRPr>
                    </a:p>
                  </a:txBody>
                  <a:tcPr marL="158040" marR="94824" marT="94824" marB="9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8425">
                        <a:spcBef>
                          <a:spcPts val="210"/>
                        </a:spcBef>
                      </a:pPr>
                      <a:r>
                        <a:rPr lang="en-GB" sz="1400" dirty="0">
                          <a:solidFill>
                            <a:srgbClr val="FF0000"/>
                          </a:solidFill>
                        </a:rPr>
                        <a:t>1.25</a:t>
                      </a:r>
                      <a:endParaRPr lang="en-IE" sz="1400" dirty="0">
                        <a:solidFill>
                          <a:srgbClr val="FF0000"/>
                        </a:solidFill>
                      </a:endParaRPr>
                    </a:p>
                  </a:txBody>
                  <a:tcPr marL="158040" marR="94824" marT="94824" marB="9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7465">
                        <a:spcBef>
                          <a:spcPts val="310"/>
                        </a:spcBef>
                        <a:spcAft>
                          <a:spcPts val="0"/>
                        </a:spcAft>
                      </a:pPr>
                      <a:endParaRPr lang="en-IE" sz="1400" b="0" dirty="0">
                        <a:solidFill>
                          <a:schemeClr val="tx1"/>
                        </a:solidFill>
                      </a:endParaRPr>
                    </a:p>
                  </a:txBody>
                  <a:tcPr marL="158040" marR="94824" marT="94824" marB="94824">
                    <a:lnL w="12700" cap="flat" cmpd="sng" algn="ctr">
                      <a:solidFill>
                        <a:schemeClr val="tx1"/>
                      </a:solidFill>
                      <a:prstDash val="solid"/>
                      <a:round/>
                      <a:headEnd type="none" w="med" len="med"/>
                      <a:tailEnd type="none" w="med" len="med"/>
                    </a:lnL>
                    <a:lnR w="38100" cap="flat" cmpd="sng" algn="ctr">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09366087"/>
                  </a:ext>
                </a:extLst>
              </a:tr>
              <a:tr h="383512">
                <a:tc>
                  <a:txBody>
                    <a:bodyPr/>
                    <a:lstStyle/>
                    <a:p>
                      <a:pPr marL="100330" marR="95250" algn="ctr">
                        <a:spcBef>
                          <a:spcPts val="235"/>
                        </a:spcBef>
                        <a:spcAft>
                          <a:spcPts val="0"/>
                        </a:spcAft>
                      </a:pPr>
                      <a:r>
                        <a:rPr lang="en-GB" sz="1400">
                          <a:solidFill>
                            <a:schemeClr val="tx1"/>
                          </a:solidFill>
                        </a:rPr>
                        <a:t>90</a:t>
                      </a:r>
                      <a:endParaRPr lang="en-IE" sz="1400">
                        <a:solidFill>
                          <a:schemeClr val="tx1"/>
                        </a:solidFill>
                      </a:endParaRPr>
                    </a:p>
                  </a:txBody>
                  <a:tcPr marL="158040" marR="94824" marT="94824" marB="94824" anchor="ctr">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noFill/>
                      <a:prstDash val="solid"/>
                    </a:lnB>
                    <a:solidFill>
                      <a:schemeClr val="bg1">
                        <a:lumMod val="85000"/>
                      </a:schemeClr>
                    </a:solidFill>
                  </a:tcPr>
                </a:tc>
                <a:tc>
                  <a:txBody>
                    <a:bodyPr/>
                    <a:lstStyle/>
                    <a:p>
                      <a:pPr marR="99695" algn="r">
                        <a:spcBef>
                          <a:spcPts val="210"/>
                        </a:spcBef>
                      </a:pPr>
                      <a:r>
                        <a:rPr lang="en-GB" sz="1400">
                          <a:solidFill>
                            <a:srgbClr val="FF0000"/>
                          </a:solidFill>
                        </a:rPr>
                        <a:t>0.23</a:t>
                      </a:r>
                      <a:endParaRPr lang="en-IE" sz="1400">
                        <a:solidFill>
                          <a:srgbClr val="FF0000"/>
                        </a:solidFill>
                      </a:endParaRPr>
                    </a:p>
                  </a:txBody>
                  <a:tcPr marL="158040" marR="94824" marT="94824" marB="9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noFill/>
                      <a:prstDash val="solid"/>
                    </a:lnB>
                    <a:solidFill>
                      <a:schemeClr val="bg1"/>
                    </a:solidFill>
                  </a:tcPr>
                </a:tc>
                <a:tc>
                  <a:txBody>
                    <a:bodyPr/>
                    <a:lstStyle/>
                    <a:p>
                      <a:pPr marL="104775">
                        <a:spcBef>
                          <a:spcPts val="210"/>
                        </a:spcBef>
                      </a:pPr>
                      <a:r>
                        <a:rPr lang="en-GB" sz="1400">
                          <a:solidFill>
                            <a:srgbClr val="FF0000"/>
                          </a:solidFill>
                        </a:rPr>
                        <a:t>0.31</a:t>
                      </a:r>
                      <a:endParaRPr lang="en-IE" sz="1400">
                        <a:solidFill>
                          <a:srgbClr val="FF0000"/>
                        </a:solidFill>
                      </a:endParaRPr>
                    </a:p>
                  </a:txBody>
                  <a:tcPr marL="158040" marR="94824" marT="94824" marB="9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noFill/>
                      <a:prstDash val="solid"/>
                    </a:lnB>
                    <a:solidFill>
                      <a:schemeClr val="bg1"/>
                    </a:solidFill>
                  </a:tcPr>
                </a:tc>
                <a:tc>
                  <a:txBody>
                    <a:bodyPr/>
                    <a:lstStyle/>
                    <a:p>
                      <a:pPr marL="156210">
                        <a:spcBef>
                          <a:spcPts val="210"/>
                        </a:spcBef>
                      </a:pPr>
                      <a:r>
                        <a:rPr lang="en-GB" sz="1400" dirty="0">
                          <a:solidFill>
                            <a:srgbClr val="FF0000"/>
                          </a:solidFill>
                        </a:rPr>
                        <a:t>0.46</a:t>
                      </a:r>
                      <a:endParaRPr lang="en-IE" sz="1400" dirty="0">
                        <a:solidFill>
                          <a:srgbClr val="FF0000"/>
                        </a:solidFill>
                      </a:endParaRPr>
                    </a:p>
                  </a:txBody>
                  <a:tcPr marL="158040" marR="94824" marT="94824" marB="9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noFill/>
                      <a:prstDash val="solid"/>
                    </a:lnB>
                    <a:solidFill>
                      <a:schemeClr val="bg1"/>
                    </a:solidFill>
                  </a:tcPr>
                </a:tc>
                <a:tc>
                  <a:txBody>
                    <a:bodyPr/>
                    <a:lstStyle/>
                    <a:p>
                      <a:pPr marL="98425">
                        <a:spcBef>
                          <a:spcPts val="210"/>
                        </a:spcBef>
                      </a:pPr>
                      <a:r>
                        <a:rPr lang="en-GB" sz="1400" dirty="0">
                          <a:solidFill>
                            <a:srgbClr val="FF0000"/>
                          </a:solidFill>
                        </a:rPr>
                        <a:t>0.62</a:t>
                      </a:r>
                      <a:endParaRPr lang="en-IE" sz="1400" dirty="0">
                        <a:solidFill>
                          <a:srgbClr val="FF0000"/>
                        </a:solidFill>
                      </a:endParaRPr>
                    </a:p>
                  </a:txBody>
                  <a:tcPr marL="158040" marR="94824" marT="94824" marB="9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noFill/>
                      <a:prstDash val="solid"/>
                    </a:lnB>
                    <a:solidFill>
                      <a:schemeClr val="bg1"/>
                    </a:solidFill>
                  </a:tcPr>
                </a:tc>
                <a:tc>
                  <a:txBody>
                    <a:bodyPr/>
                    <a:lstStyle/>
                    <a:p>
                      <a:pPr marL="37465">
                        <a:spcBef>
                          <a:spcPts val="320"/>
                        </a:spcBef>
                        <a:spcAft>
                          <a:spcPts val="0"/>
                        </a:spcAft>
                      </a:pPr>
                      <a:endParaRPr lang="en-IE" sz="1400" b="0" dirty="0">
                        <a:solidFill>
                          <a:schemeClr val="tx1"/>
                        </a:solidFill>
                      </a:endParaRPr>
                    </a:p>
                  </a:txBody>
                  <a:tcPr marL="158040" marR="94824" marT="94824" marB="94824">
                    <a:lnL w="12700" cap="flat" cmpd="sng" algn="ctr">
                      <a:solidFill>
                        <a:schemeClr val="tx1"/>
                      </a:solidFill>
                      <a:prstDash val="solid"/>
                      <a:round/>
                      <a:headEnd type="none" w="med" len="med"/>
                      <a:tailEnd type="none" w="med" len="med"/>
                    </a:lnL>
                    <a:lnR w="38100" cap="flat" cmpd="sng" algn="ctr">
                      <a:noFill/>
                      <a:prstDash val="solid"/>
                    </a:lnR>
                    <a:lnT w="12700" cap="flat" cmpd="sng" algn="ctr">
                      <a:solidFill>
                        <a:schemeClr val="tx1"/>
                      </a:solidFill>
                      <a:prstDash val="solid"/>
                      <a:round/>
                      <a:headEnd type="none" w="med" len="med"/>
                      <a:tailEnd type="none" w="med" len="med"/>
                    </a:lnT>
                    <a:lnB w="38100" cap="flat" cmpd="sng" algn="ctr">
                      <a:noFill/>
                      <a:prstDash val="solid"/>
                    </a:lnB>
                    <a:solidFill>
                      <a:schemeClr val="bg1"/>
                    </a:solidFill>
                  </a:tcPr>
                </a:tc>
                <a:extLst>
                  <a:ext uri="{0D108BD9-81ED-4DB2-BD59-A6C34878D82A}">
                    <a16:rowId xmlns:a16="http://schemas.microsoft.com/office/drawing/2014/main" val="1862806236"/>
                  </a:ext>
                </a:extLst>
              </a:tr>
            </a:tbl>
          </a:graphicData>
        </a:graphic>
      </p:graphicFrame>
    </p:spTree>
    <p:extLst>
      <p:ext uri="{BB962C8B-B14F-4D97-AF65-F5344CB8AC3E}">
        <p14:creationId xmlns:p14="http://schemas.microsoft.com/office/powerpoint/2010/main" val="8273537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8"/>
          <p:cNvSpPr txBox="1">
            <a:spLocks noGrp="1"/>
          </p:cNvSpPr>
          <p:nvPr>
            <p:ph type="body" idx="1"/>
          </p:nvPr>
        </p:nvSpPr>
        <p:spPr>
          <a:xfrm>
            <a:off x="1420813" y="1865870"/>
            <a:ext cx="4300537" cy="1203333"/>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lt1"/>
              </a:buClr>
              <a:buSzPts val="4000"/>
              <a:buNone/>
            </a:pPr>
            <a:r>
              <a:rPr lang="en-GB"/>
              <a:t>Surveillance and Inspection Plans </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9"/>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US" dirty="0"/>
              <a:t>Purpose of Surveillance</a:t>
            </a:r>
            <a:endParaRPr dirty="0"/>
          </a:p>
        </p:txBody>
      </p:sp>
      <p:sp>
        <p:nvSpPr>
          <p:cNvPr id="135" name="Google Shape;135;p9"/>
          <p:cNvSpPr txBox="1">
            <a:spLocks noGrp="1"/>
          </p:cNvSpPr>
          <p:nvPr>
            <p:ph type="body" idx="1"/>
          </p:nvPr>
        </p:nvSpPr>
        <p:spPr>
          <a:xfrm>
            <a:off x="629841" y="1895178"/>
            <a:ext cx="7886699" cy="4294485"/>
          </a:xfrm>
          <a:prstGeom prst="rect">
            <a:avLst/>
          </a:prstGeom>
          <a:noFill/>
          <a:ln>
            <a:noFill/>
          </a:ln>
        </p:spPr>
        <p:txBody>
          <a:bodyPr spcFirstLastPara="1" wrap="square" lIns="91425" tIns="45700" rIns="91425" bIns="45700" anchor="t" anchorCtr="0">
            <a:noAutofit/>
          </a:bodyPr>
          <a:lstStyle/>
          <a:p>
            <a:pPr marL="546100" indent="-546100">
              <a:buSzPct val="100000"/>
              <a:buFont typeface="+mj-lt"/>
              <a:buAutoNum type="arabicPeriod"/>
            </a:pPr>
            <a:r>
              <a:rPr lang="en-US" sz="2400" dirty="0"/>
              <a:t>To ensure the safety and stability of ammunition in storage.</a:t>
            </a:r>
            <a:endParaRPr lang="en-IE" sz="2400" dirty="0"/>
          </a:p>
          <a:p>
            <a:pPr marL="546100" indent="-546100">
              <a:buSzPct val="100000"/>
              <a:buFont typeface="+mj-lt"/>
              <a:buAutoNum type="arabicPeriod"/>
            </a:pPr>
            <a:r>
              <a:rPr lang="en-US" sz="2400" dirty="0"/>
              <a:t>To ensure the safety, reliability and performance of ammunition during use.</a:t>
            </a:r>
            <a:endParaRPr lang="en-IE" sz="2400" dirty="0"/>
          </a:p>
          <a:p>
            <a:pPr marL="546100" indent="-546100">
              <a:buSzPct val="100000"/>
              <a:buFont typeface="+mj-lt"/>
              <a:buAutoNum type="arabicPeriod"/>
            </a:pPr>
            <a:r>
              <a:rPr lang="en-US" sz="2400" dirty="0"/>
              <a:t>To predict and therefore prevent ammunition failures that are inherent in their design or the result of aging.</a:t>
            </a:r>
            <a:endParaRPr lang="en-IE" sz="2400" dirty="0"/>
          </a:p>
          <a:p>
            <a:pPr marL="546100" indent="-546100">
              <a:buSzPct val="100000"/>
              <a:buFont typeface="+mj-lt"/>
              <a:buAutoNum type="arabicPeriod"/>
            </a:pPr>
            <a:r>
              <a:rPr lang="en-US" sz="2400" dirty="0"/>
              <a:t>To monitor the environmental conditions under which the ammunition has been stored.</a:t>
            </a:r>
            <a:endParaRPr lang="en-IE" sz="2400" dirty="0"/>
          </a:p>
          <a:p>
            <a:pPr marL="546100" indent="-546100">
              <a:buSzPct val="100000"/>
              <a:buFont typeface="+mj-lt"/>
              <a:buAutoNum type="arabicPeriod"/>
            </a:pPr>
            <a:r>
              <a:rPr lang="en-US" sz="2400" dirty="0"/>
              <a:t>To ensure that the first point of detection of catastrophic failures is not the user.</a:t>
            </a:r>
            <a:endParaRPr lang="en-IE" sz="2400" dirty="0"/>
          </a:p>
          <a:p>
            <a:pPr marL="228600" lvl="0" indent="0" algn="l" rtl="0">
              <a:lnSpc>
                <a:spcPct val="90000"/>
              </a:lnSpc>
              <a:spcBef>
                <a:spcPts val="0"/>
              </a:spcBef>
              <a:spcAft>
                <a:spcPts val="0"/>
              </a:spcAft>
              <a:buClr>
                <a:schemeClr val="dk1"/>
              </a:buClr>
              <a:buSzPts val="3600"/>
              <a:buNone/>
            </a:pPr>
            <a:endParaRPr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9"/>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US" dirty="0"/>
              <a:t>Purpose of Surveillance</a:t>
            </a:r>
            <a:endParaRPr dirty="0"/>
          </a:p>
        </p:txBody>
      </p:sp>
      <p:sp>
        <p:nvSpPr>
          <p:cNvPr id="135" name="Google Shape;135;p9"/>
          <p:cNvSpPr txBox="1">
            <a:spLocks noGrp="1"/>
          </p:cNvSpPr>
          <p:nvPr>
            <p:ph type="body" idx="1"/>
          </p:nvPr>
        </p:nvSpPr>
        <p:spPr>
          <a:xfrm>
            <a:off x="629841" y="1895178"/>
            <a:ext cx="7886699" cy="4294485"/>
          </a:xfrm>
          <a:prstGeom prst="rect">
            <a:avLst/>
          </a:prstGeom>
          <a:noFill/>
          <a:ln>
            <a:noFill/>
          </a:ln>
        </p:spPr>
        <p:txBody>
          <a:bodyPr spcFirstLastPara="1" wrap="square" lIns="91425" tIns="45700" rIns="91425" bIns="45700" anchor="t" anchorCtr="0">
            <a:noAutofit/>
          </a:bodyPr>
          <a:lstStyle/>
          <a:p>
            <a:pPr marL="546100" indent="-546100">
              <a:buSzPct val="100000"/>
              <a:buFont typeface="+mj-lt"/>
              <a:buAutoNum type="arabicPeriod" startAt="6"/>
            </a:pPr>
            <a:r>
              <a:rPr lang="en-US" sz="2400" dirty="0"/>
              <a:t>To predict failure and degraded performance in support of effective ammunition procurement cycles;</a:t>
            </a:r>
            <a:endParaRPr lang="en-IE" sz="2400" dirty="0"/>
          </a:p>
          <a:p>
            <a:pPr marL="546100" indent="-546100">
              <a:buSzPct val="100000"/>
              <a:buFont typeface="+mj-lt"/>
              <a:buAutoNum type="arabicPeriod" startAt="6"/>
            </a:pPr>
            <a:r>
              <a:rPr lang="en-US" sz="2400" dirty="0"/>
              <a:t>To predict future performance, service life and limitations;</a:t>
            </a:r>
            <a:endParaRPr lang="en-IE" sz="2400" dirty="0"/>
          </a:p>
          <a:p>
            <a:pPr marL="546100" indent="-546100">
              <a:buSzPct val="100000"/>
              <a:buFont typeface="+mj-lt"/>
              <a:buAutoNum type="arabicPeriod" startAt="6"/>
            </a:pPr>
            <a:r>
              <a:rPr lang="en-US" sz="2400" dirty="0"/>
              <a:t>To extend the in-service life of ammunition beyond that which it would normally have without such a system; and</a:t>
            </a:r>
            <a:endParaRPr lang="en-IE" sz="2400" dirty="0"/>
          </a:p>
          <a:p>
            <a:pPr marL="546100" indent="-546100">
              <a:buSzPct val="100000"/>
              <a:buFont typeface="+mj-lt"/>
              <a:buAutoNum type="arabicPeriod" startAt="6"/>
            </a:pPr>
            <a:r>
              <a:rPr lang="en-US" sz="2400" dirty="0"/>
              <a:t>To identify and monitor critical characteristics of the ammunition that change with age and exposure to the environment.</a:t>
            </a:r>
            <a:endParaRPr lang="en-IE" sz="2400" dirty="0"/>
          </a:p>
          <a:p>
            <a:pPr marL="228600" lvl="0" indent="0" algn="l" rtl="0">
              <a:lnSpc>
                <a:spcPct val="90000"/>
              </a:lnSpc>
              <a:spcBef>
                <a:spcPts val="0"/>
              </a:spcBef>
              <a:spcAft>
                <a:spcPts val="0"/>
              </a:spcAft>
              <a:buClr>
                <a:schemeClr val="dk1"/>
              </a:buClr>
              <a:buSzPts val="3600"/>
              <a:buNone/>
            </a:pPr>
            <a:endParaRPr dirty="0"/>
          </a:p>
        </p:txBody>
      </p:sp>
    </p:spTree>
    <p:extLst>
      <p:ext uri="{BB962C8B-B14F-4D97-AF65-F5344CB8AC3E}">
        <p14:creationId xmlns:p14="http://schemas.microsoft.com/office/powerpoint/2010/main" val="35289110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9"/>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lvl="0" algn="ctr"/>
            <a:r>
              <a:rPr lang="en-US" dirty="0"/>
              <a:t>Requirements for Effective Surveillance activities</a:t>
            </a:r>
            <a:endParaRPr dirty="0"/>
          </a:p>
        </p:txBody>
      </p:sp>
      <p:sp>
        <p:nvSpPr>
          <p:cNvPr id="135" name="Google Shape;135;p9"/>
          <p:cNvSpPr txBox="1">
            <a:spLocks noGrp="1"/>
          </p:cNvSpPr>
          <p:nvPr>
            <p:ph type="body" idx="1"/>
          </p:nvPr>
        </p:nvSpPr>
        <p:spPr>
          <a:xfrm>
            <a:off x="629841" y="1895178"/>
            <a:ext cx="7886699" cy="4294485"/>
          </a:xfrm>
          <a:prstGeom prst="rect">
            <a:avLst/>
          </a:prstGeom>
          <a:noFill/>
          <a:ln>
            <a:noFill/>
          </a:ln>
        </p:spPr>
        <p:txBody>
          <a:bodyPr spcFirstLastPara="1" wrap="square" lIns="91425" tIns="45700" rIns="91425" bIns="45700" anchor="t" anchorCtr="0">
            <a:noAutofit/>
          </a:bodyPr>
          <a:lstStyle/>
          <a:p>
            <a:pPr marL="12700" indent="0">
              <a:spcBef>
                <a:spcPts val="0"/>
              </a:spcBef>
              <a:buNone/>
            </a:pPr>
            <a:r>
              <a:rPr lang="en-US" sz="2800" dirty="0"/>
              <a:t>Surveillance and in-service proof requires an integrated range of capabilities and mechanisms to ensure overall system efficiency and effectiveness</a:t>
            </a:r>
            <a:r>
              <a:rPr lang="en-IE" sz="2800" dirty="0"/>
              <a:t>:</a:t>
            </a:r>
          </a:p>
          <a:p>
            <a:pPr marL="228600" indent="0">
              <a:spcBef>
                <a:spcPts val="0"/>
              </a:spcBef>
              <a:buNone/>
            </a:pPr>
            <a:endParaRPr lang="en-IE" sz="2400" dirty="0"/>
          </a:p>
          <a:p>
            <a:pPr marL="546100" indent="-546100"/>
            <a:r>
              <a:rPr lang="en-US" sz="2800" dirty="0"/>
              <a:t>An effective ammunition management plan.</a:t>
            </a:r>
            <a:endParaRPr lang="en-IE" sz="2800" dirty="0"/>
          </a:p>
          <a:p>
            <a:pPr marL="546100" indent="-546100"/>
            <a:r>
              <a:rPr lang="en-US" sz="2800" dirty="0"/>
              <a:t>A trained and experienced technical staff.</a:t>
            </a:r>
            <a:endParaRPr lang="en-IE" sz="2800" dirty="0"/>
          </a:p>
          <a:p>
            <a:pPr marL="546100" indent="-546100"/>
            <a:r>
              <a:rPr lang="en-US" sz="2800" dirty="0"/>
              <a:t>A capable explosives laboratory.</a:t>
            </a:r>
            <a:endParaRPr lang="en-IE" sz="2800" dirty="0"/>
          </a:p>
          <a:p>
            <a:pPr marL="546100" indent="-546100"/>
            <a:r>
              <a:rPr lang="en-US" sz="2800" dirty="0"/>
              <a:t>An effective sampling mechanism</a:t>
            </a:r>
            <a:r>
              <a:rPr lang="en-GB" sz="2800" dirty="0"/>
              <a:t>.</a:t>
            </a:r>
            <a:endParaRPr lang="en-IE" sz="2800" dirty="0"/>
          </a:p>
          <a:p>
            <a:pPr marL="546100" indent="-546100"/>
            <a:r>
              <a:rPr lang="en-US" sz="2800" dirty="0"/>
              <a:t>An efficient ammunition accounting system.</a:t>
            </a:r>
            <a:r>
              <a:rPr lang="en-IE" sz="1800" dirty="0"/>
              <a:t> </a:t>
            </a:r>
            <a:endParaRPr sz="1800" dirty="0"/>
          </a:p>
        </p:txBody>
      </p:sp>
    </p:spTree>
    <p:extLst>
      <p:ext uri="{BB962C8B-B14F-4D97-AF65-F5344CB8AC3E}">
        <p14:creationId xmlns:p14="http://schemas.microsoft.com/office/powerpoint/2010/main" val="13541625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9"/>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lvl="0" algn="ctr"/>
            <a:r>
              <a:rPr lang="en-US" dirty="0"/>
              <a:t>Requirements for Effective Surveillance activities</a:t>
            </a:r>
            <a:endParaRPr dirty="0"/>
          </a:p>
        </p:txBody>
      </p:sp>
      <p:sp>
        <p:nvSpPr>
          <p:cNvPr id="135" name="Google Shape;135;p9"/>
          <p:cNvSpPr txBox="1">
            <a:spLocks noGrp="1"/>
          </p:cNvSpPr>
          <p:nvPr>
            <p:ph type="body" idx="1"/>
          </p:nvPr>
        </p:nvSpPr>
        <p:spPr>
          <a:xfrm>
            <a:off x="629841" y="1895178"/>
            <a:ext cx="7886699" cy="4294485"/>
          </a:xfrm>
          <a:prstGeom prst="rect">
            <a:avLst/>
          </a:prstGeom>
          <a:noFill/>
          <a:ln>
            <a:noFill/>
          </a:ln>
        </p:spPr>
        <p:txBody>
          <a:bodyPr spcFirstLastPara="1" wrap="square" lIns="91425" tIns="45700" rIns="91425" bIns="45700" anchor="t" anchorCtr="0">
            <a:noAutofit/>
          </a:bodyPr>
          <a:lstStyle/>
          <a:p>
            <a:r>
              <a:rPr lang="en-US" sz="2800" dirty="0"/>
              <a:t>Ammunition sampled in home countries:</a:t>
            </a:r>
          </a:p>
          <a:p>
            <a:pPr lvl="1">
              <a:buFont typeface="Courier New" panose="02070309020205020404" pitchFamily="49" charset="0"/>
              <a:buChar char="o"/>
            </a:pPr>
            <a:r>
              <a:rPr lang="en-US" sz="2800" dirty="0"/>
              <a:t>No laboratory conditions in missions.</a:t>
            </a:r>
          </a:p>
          <a:p>
            <a:pPr lvl="1">
              <a:buFont typeface="Courier New" panose="02070309020205020404" pitchFamily="49" charset="0"/>
              <a:buChar char="o"/>
            </a:pPr>
            <a:r>
              <a:rPr lang="en-US" sz="2800" dirty="0"/>
              <a:t>Shelf life certificates to be provided to T/PCCs.</a:t>
            </a:r>
          </a:p>
          <a:p>
            <a:r>
              <a:rPr lang="en-US" sz="2800" dirty="0"/>
              <a:t>Based on results:</a:t>
            </a:r>
          </a:p>
          <a:p>
            <a:pPr lvl="1"/>
            <a:r>
              <a:rPr lang="en-US" sz="2800" dirty="0"/>
              <a:t>Extension to service life may be permitted.</a:t>
            </a:r>
          </a:p>
          <a:p>
            <a:pPr lvl="1"/>
            <a:r>
              <a:rPr lang="en-US" sz="2800" dirty="0"/>
              <a:t>Ammunition sentenced for destruction.</a:t>
            </a:r>
          </a:p>
        </p:txBody>
      </p:sp>
      <p:sp>
        <p:nvSpPr>
          <p:cNvPr id="2" name="TextBox 1">
            <a:extLst>
              <a:ext uri="{FF2B5EF4-FFF2-40B4-BE49-F238E27FC236}">
                <a16:creationId xmlns:a16="http://schemas.microsoft.com/office/drawing/2014/main" id="{6A54D47B-56E6-F448-8BFD-2582D4CAE86E}"/>
              </a:ext>
            </a:extLst>
          </p:cNvPr>
          <p:cNvSpPr txBox="1"/>
          <p:nvPr/>
        </p:nvSpPr>
        <p:spPr>
          <a:xfrm>
            <a:off x="627460" y="5481777"/>
            <a:ext cx="7746031" cy="830997"/>
          </a:xfrm>
          <a:prstGeom prst="rect">
            <a:avLst/>
          </a:prstGeom>
          <a:noFill/>
        </p:spPr>
        <p:txBody>
          <a:bodyPr wrap="square" rtlCol="0">
            <a:spAutoFit/>
          </a:bodyPr>
          <a:lstStyle/>
          <a:p>
            <a:pPr algn="ctr"/>
            <a:r>
              <a:rPr lang="en-US" sz="2400">
                <a:solidFill>
                  <a:srgbClr val="FF0000"/>
                </a:solidFill>
              </a:rPr>
              <a:t>No ammunition will be accepted for deployment which </a:t>
            </a:r>
          </a:p>
          <a:p>
            <a:pPr algn="ctr"/>
            <a:r>
              <a:rPr lang="en-US" sz="2400">
                <a:solidFill>
                  <a:srgbClr val="FF0000"/>
                </a:solidFill>
              </a:rPr>
              <a:t>has crossed its ½ of the original shelf life </a:t>
            </a:r>
            <a:endParaRPr lang="en-IE" sz="2400">
              <a:solidFill>
                <a:srgbClr val="FF0000"/>
              </a:solidFill>
            </a:endParaRPr>
          </a:p>
        </p:txBody>
      </p:sp>
    </p:spTree>
    <p:extLst>
      <p:ext uri="{BB962C8B-B14F-4D97-AF65-F5344CB8AC3E}">
        <p14:creationId xmlns:p14="http://schemas.microsoft.com/office/powerpoint/2010/main" val="248880798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9"/>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US"/>
              <a:t>Responsibility for Surveillance and in-service proof</a:t>
            </a:r>
            <a:endParaRPr/>
          </a:p>
        </p:txBody>
      </p:sp>
      <p:sp>
        <p:nvSpPr>
          <p:cNvPr id="135" name="Google Shape;135;p9"/>
          <p:cNvSpPr txBox="1">
            <a:spLocks noGrp="1"/>
          </p:cNvSpPr>
          <p:nvPr>
            <p:ph type="body" idx="1"/>
          </p:nvPr>
        </p:nvSpPr>
        <p:spPr>
          <a:xfrm>
            <a:off x="629841" y="1715067"/>
            <a:ext cx="7886699" cy="4294485"/>
          </a:xfrm>
          <a:prstGeom prst="rect">
            <a:avLst/>
          </a:prstGeom>
          <a:noFill/>
          <a:ln>
            <a:noFill/>
          </a:ln>
        </p:spPr>
        <p:txBody>
          <a:bodyPr spcFirstLastPara="1" wrap="square" lIns="91425" tIns="45700" rIns="91425" bIns="45700" anchor="t" anchorCtr="0">
            <a:noAutofit/>
          </a:bodyPr>
          <a:lstStyle/>
          <a:p>
            <a:pPr marL="0" indent="0">
              <a:buNone/>
            </a:pPr>
            <a:r>
              <a:rPr lang="en-US" sz="2800" b="1" dirty="0"/>
              <a:t>The contingent ATO will:</a:t>
            </a:r>
          </a:p>
          <a:p>
            <a:pPr marL="546100" indent="-546100">
              <a:buSzPct val="100000"/>
            </a:pPr>
            <a:r>
              <a:rPr lang="en-US" sz="2400" dirty="0"/>
              <a:t>Develop and carry out an in-service proof and surveillance plan for each ammunition type </a:t>
            </a:r>
          </a:p>
          <a:p>
            <a:pPr marL="546100" indent="-546100">
              <a:buSzPct val="100000"/>
            </a:pPr>
            <a:r>
              <a:rPr lang="en-US" sz="2400" dirty="0"/>
              <a:t>Ensure ammunition has NOT crossed ½ of its original shelf life.</a:t>
            </a:r>
            <a:endParaRPr lang="en-IE" sz="2400" dirty="0"/>
          </a:p>
          <a:p>
            <a:pPr marL="546100" indent="-546100">
              <a:buSzPct val="100000"/>
            </a:pPr>
            <a:r>
              <a:rPr lang="en-US" sz="2400" dirty="0"/>
              <a:t>Ensure that ammunition is allocated the appropriate condition code.</a:t>
            </a:r>
            <a:endParaRPr lang="en-IE" sz="2400" dirty="0"/>
          </a:p>
          <a:p>
            <a:pPr marL="546100" indent="-546100">
              <a:buSzPct val="100000"/>
            </a:pPr>
            <a:r>
              <a:rPr lang="en-US" sz="2400" dirty="0"/>
              <a:t>Rapidly identification stocks that are unsafe to either use or store.</a:t>
            </a:r>
            <a:endParaRPr lang="en-IE" sz="2400" dirty="0"/>
          </a:p>
          <a:p>
            <a:pPr marL="546100" indent="-546100">
              <a:buSzPct val="100000"/>
            </a:pPr>
            <a:r>
              <a:rPr lang="en-US" sz="2400" dirty="0"/>
              <a:t>Ensure that the disposal of expired stocks takes place within an expedient time.</a:t>
            </a:r>
            <a:endParaRPr sz="4000" dirty="0"/>
          </a:p>
        </p:txBody>
      </p:sp>
    </p:spTree>
    <p:extLst>
      <p:ext uri="{BB962C8B-B14F-4D97-AF65-F5344CB8AC3E}">
        <p14:creationId xmlns:p14="http://schemas.microsoft.com/office/powerpoint/2010/main" val="11307541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9"/>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lvl="0" algn="ctr"/>
            <a:r>
              <a:rPr lang="en-US"/>
              <a:t>Surveillance and Inspection: Condition Codes</a:t>
            </a:r>
            <a:endParaRPr/>
          </a:p>
        </p:txBody>
      </p:sp>
      <p:sp>
        <p:nvSpPr>
          <p:cNvPr id="135" name="Google Shape;135;p9"/>
          <p:cNvSpPr txBox="1">
            <a:spLocks noGrp="1"/>
          </p:cNvSpPr>
          <p:nvPr>
            <p:ph type="body" idx="1"/>
          </p:nvPr>
        </p:nvSpPr>
        <p:spPr>
          <a:xfrm>
            <a:off x="156411" y="1690690"/>
            <a:ext cx="2574758" cy="4498974"/>
          </a:xfrm>
          <a:prstGeom prst="rect">
            <a:avLst/>
          </a:prstGeom>
          <a:noFill/>
          <a:ln>
            <a:noFill/>
          </a:ln>
        </p:spPr>
        <p:txBody>
          <a:bodyPr spcFirstLastPara="1" wrap="square" lIns="91425" tIns="45700" rIns="91425" bIns="45700" anchor="t" anchorCtr="0">
            <a:noAutofit/>
          </a:bodyPr>
          <a:lstStyle/>
          <a:p>
            <a:pPr marL="228600" indent="0">
              <a:spcBef>
                <a:spcPts val="0"/>
              </a:spcBef>
              <a:buNone/>
            </a:pPr>
            <a:endParaRPr lang="en-IE" sz="2000" dirty="0"/>
          </a:p>
          <a:p>
            <a:pPr marL="228600" indent="0">
              <a:spcBef>
                <a:spcPts val="0"/>
              </a:spcBef>
              <a:buNone/>
            </a:pPr>
            <a:endParaRPr lang="en-IE" sz="2000" dirty="0"/>
          </a:p>
          <a:p>
            <a:pPr marL="228600" indent="0">
              <a:spcBef>
                <a:spcPts val="0"/>
              </a:spcBef>
              <a:buNone/>
            </a:pPr>
            <a:endParaRPr lang="en-IE" sz="2000" dirty="0"/>
          </a:p>
          <a:p>
            <a:pPr marL="228600" indent="0">
              <a:spcBef>
                <a:spcPts val="0"/>
              </a:spcBef>
              <a:buNone/>
            </a:pPr>
            <a:endParaRPr lang="en-IE" sz="2000" dirty="0"/>
          </a:p>
          <a:p>
            <a:pPr marL="228600" indent="0">
              <a:spcBef>
                <a:spcPts val="0"/>
              </a:spcBef>
              <a:buNone/>
            </a:pPr>
            <a:r>
              <a:rPr lang="en-IE" sz="2000" dirty="0"/>
              <a:t>All ammunition and explosives should be classified or reclassified as to their condition, following any inspection process </a:t>
            </a:r>
          </a:p>
          <a:p>
            <a:pPr marL="228600" lvl="0" indent="0" rtl="0">
              <a:lnSpc>
                <a:spcPct val="90000"/>
              </a:lnSpc>
              <a:spcBef>
                <a:spcPts val="0"/>
              </a:spcBef>
              <a:spcAft>
                <a:spcPts val="0"/>
              </a:spcAft>
              <a:buClr>
                <a:schemeClr val="dk1"/>
              </a:buClr>
              <a:buSzPts val="3600"/>
              <a:buNone/>
            </a:pPr>
            <a:endParaRPr lang="en-US" dirty="0"/>
          </a:p>
          <a:p>
            <a:pPr marL="228600" lvl="0" indent="0" rtl="0">
              <a:lnSpc>
                <a:spcPct val="90000"/>
              </a:lnSpc>
              <a:spcBef>
                <a:spcPts val="0"/>
              </a:spcBef>
              <a:spcAft>
                <a:spcPts val="0"/>
              </a:spcAft>
              <a:buClr>
                <a:schemeClr val="dk1"/>
              </a:buClr>
              <a:buSzPts val="3600"/>
              <a:buNone/>
            </a:pPr>
            <a:endParaRPr dirty="0"/>
          </a:p>
        </p:txBody>
      </p:sp>
      <p:pic>
        <p:nvPicPr>
          <p:cNvPr id="3" name="Picture 2" descr="Table&#10;&#10;Description automatically generated">
            <a:extLst>
              <a:ext uri="{FF2B5EF4-FFF2-40B4-BE49-F238E27FC236}">
                <a16:creationId xmlns:a16="http://schemas.microsoft.com/office/drawing/2014/main" id="{E6DD3E63-82E8-B747-9478-1242C120CC2C}"/>
              </a:ext>
            </a:extLst>
          </p:cNvPr>
          <p:cNvPicPr>
            <a:picLocks noChangeAspect="1"/>
          </p:cNvPicPr>
          <p:nvPr/>
        </p:nvPicPr>
        <p:blipFill>
          <a:blip r:embed="rId3"/>
          <a:stretch>
            <a:fillRect/>
          </a:stretch>
        </p:blipFill>
        <p:spPr>
          <a:xfrm>
            <a:off x="2731169" y="1690689"/>
            <a:ext cx="5956759" cy="4710550"/>
          </a:xfrm>
          <a:prstGeom prst="rect">
            <a:avLst/>
          </a:prstGeom>
        </p:spPr>
      </p:pic>
    </p:spTree>
    <p:extLst>
      <p:ext uri="{BB962C8B-B14F-4D97-AF65-F5344CB8AC3E}">
        <p14:creationId xmlns:p14="http://schemas.microsoft.com/office/powerpoint/2010/main" val="23634196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4"/>
          <p:cNvSpPr txBox="1">
            <a:spLocks noGrp="1"/>
          </p:cNvSpPr>
          <p:nvPr>
            <p:ph type="body" idx="1"/>
          </p:nvPr>
        </p:nvSpPr>
        <p:spPr>
          <a:xfrm>
            <a:off x="1420813" y="1865870"/>
            <a:ext cx="4300537" cy="1203333"/>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lt1"/>
              </a:buClr>
              <a:buSzPts val="4000"/>
              <a:buNone/>
            </a:pPr>
            <a:r>
              <a:rPr lang="en-GB"/>
              <a:t>The Importance of Ammunition Surveillance</a:t>
            </a:r>
            <a:endParaRPr/>
          </a:p>
        </p:txBody>
      </p:sp>
      <p:pic>
        <p:nvPicPr>
          <p:cNvPr id="3" name="Picture 2">
            <a:extLst>
              <a:ext uri="{FF2B5EF4-FFF2-40B4-BE49-F238E27FC236}">
                <a16:creationId xmlns:a16="http://schemas.microsoft.com/office/drawing/2014/main" id="{B4ADB93A-D451-78F1-CD37-8DCE822790F0}"/>
              </a:ext>
            </a:extLst>
          </p:cNvPr>
          <p:cNvPicPr>
            <a:picLocks noChangeAspect="1"/>
          </p:cNvPicPr>
          <p:nvPr/>
        </p:nvPicPr>
        <p:blipFill>
          <a:blip r:embed="rId3"/>
          <a:stretch>
            <a:fillRect/>
          </a:stretch>
        </p:blipFill>
        <p:spPr>
          <a:xfrm>
            <a:off x="408769" y="5474825"/>
            <a:ext cx="3253407" cy="911940"/>
          </a:xfrm>
          <a:prstGeom prst="rect">
            <a:avLst/>
          </a:prstGeom>
        </p:spPr>
      </p:pic>
      <p:pic>
        <p:nvPicPr>
          <p:cNvPr id="5" name="Picture 4">
            <a:extLst>
              <a:ext uri="{FF2B5EF4-FFF2-40B4-BE49-F238E27FC236}">
                <a16:creationId xmlns:a16="http://schemas.microsoft.com/office/drawing/2014/main" id="{A84FA7E1-7098-12DB-7A57-84FA6DEF4918}"/>
              </a:ext>
            </a:extLst>
          </p:cNvPr>
          <p:cNvPicPr>
            <a:picLocks noChangeAspect="1"/>
          </p:cNvPicPr>
          <p:nvPr/>
        </p:nvPicPr>
        <p:blipFill>
          <a:blip r:embed="rId4"/>
          <a:stretch>
            <a:fillRect/>
          </a:stretch>
        </p:blipFill>
        <p:spPr>
          <a:xfrm>
            <a:off x="5408723" y="5474825"/>
            <a:ext cx="3326508" cy="9119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9"/>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lvl="0" algn="ctr"/>
            <a:r>
              <a:rPr lang="en-US"/>
              <a:t>Surveillance and Inspection: Defect Codes</a:t>
            </a:r>
            <a:endParaRPr/>
          </a:p>
        </p:txBody>
      </p:sp>
      <p:sp>
        <p:nvSpPr>
          <p:cNvPr id="135" name="Google Shape;135;p9"/>
          <p:cNvSpPr txBox="1">
            <a:spLocks noGrp="1"/>
          </p:cNvSpPr>
          <p:nvPr>
            <p:ph type="body" idx="1"/>
          </p:nvPr>
        </p:nvSpPr>
        <p:spPr>
          <a:xfrm>
            <a:off x="629841" y="1895178"/>
            <a:ext cx="7886699" cy="4294485"/>
          </a:xfrm>
          <a:prstGeom prst="rect">
            <a:avLst/>
          </a:prstGeom>
          <a:noFill/>
          <a:ln>
            <a:noFill/>
          </a:ln>
        </p:spPr>
        <p:txBody>
          <a:bodyPr spcFirstLastPara="1" wrap="square" lIns="91425" tIns="45700" rIns="91425" bIns="45700" anchor="t" anchorCtr="0">
            <a:noAutofit/>
          </a:bodyPr>
          <a:lstStyle/>
          <a:p>
            <a:pPr marL="228600" lvl="0" indent="0" algn="l" rtl="0">
              <a:lnSpc>
                <a:spcPct val="90000"/>
              </a:lnSpc>
              <a:spcBef>
                <a:spcPts val="0"/>
              </a:spcBef>
              <a:spcAft>
                <a:spcPts val="0"/>
              </a:spcAft>
              <a:buClr>
                <a:schemeClr val="dk1"/>
              </a:buClr>
              <a:buSzPts val="3600"/>
              <a:buNone/>
            </a:pPr>
            <a:endParaRPr lang="en-US"/>
          </a:p>
          <a:p>
            <a:pPr marL="228600" lvl="0" indent="0" algn="l" rtl="0">
              <a:lnSpc>
                <a:spcPct val="90000"/>
              </a:lnSpc>
              <a:spcBef>
                <a:spcPts val="0"/>
              </a:spcBef>
              <a:spcAft>
                <a:spcPts val="0"/>
              </a:spcAft>
              <a:buClr>
                <a:schemeClr val="dk1"/>
              </a:buClr>
              <a:buSzPts val="3600"/>
              <a:buNone/>
            </a:pPr>
            <a:endParaRPr/>
          </a:p>
        </p:txBody>
      </p:sp>
      <p:graphicFrame>
        <p:nvGraphicFramePr>
          <p:cNvPr id="5" name="Table 4">
            <a:extLst>
              <a:ext uri="{FF2B5EF4-FFF2-40B4-BE49-F238E27FC236}">
                <a16:creationId xmlns:a16="http://schemas.microsoft.com/office/drawing/2014/main" id="{79C919BB-4674-9F40-AFB1-BBA331E93BDE}"/>
              </a:ext>
            </a:extLst>
          </p:cNvPr>
          <p:cNvGraphicFramePr>
            <a:graphicFrameLocks noGrp="1"/>
          </p:cNvGraphicFramePr>
          <p:nvPr>
            <p:extLst>
              <p:ext uri="{D42A27DB-BD31-4B8C-83A1-F6EECF244321}">
                <p14:modId xmlns:p14="http://schemas.microsoft.com/office/powerpoint/2010/main" val="3205636635"/>
              </p:ext>
            </p:extLst>
          </p:nvPr>
        </p:nvGraphicFramePr>
        <p:xfrm>
          <a:off x="627459" y="1692065"/>
          <a:ext cx="8059341" cy="4800809"/>
        </p:xfrm>
        <a:graphic>
          <a:graphicData uri="http://schemas.openxmlformats.org/drawingml/2006/table">
            <a:tbl>
              <a:tblPr firstRow="1" firstCol="1" lastRow="1" lastCol="1" bandRow="1" bandCol="1">
                <a:tableStyleId>{5C22544A-7EE6-4342-B048-85BDC9FD1C3A}</a:tableStyleId>
              </a:tblPr>
              <a:tblGrid>
                <a:gridCol w="1441973">
                  <a:extLst>
                    <a:ext uri="{9D8B030D-6E8A-4147-A177-3AD203B41FA5}">
                      <a16:colId xmlns:a16="http://schemas.microsoft.com/office/drawing/2014/main" val="815899459"/>
                    </a:ext>
                  </a:extLst>
                </a:gridCol>
                <a:gridCol w="986589">
                  <a:extLst>
                    <a:ext uri="{9D8B030D-6E8A-4147-A177-3AD203B41FA5}">
                      <a16:colId xmlns:a16="http://schemas.microsoft.com/office/drawing/2014/main" val="3500891022"/>
                    </a:ext>
                  </a:extLst>
                </a:gridCol>
                <a:gridCol w="5630779">
                  <a:extLst>
                    <a:ext uri="{9D8B030D-6E8A-4147-A177-3AD203B41FA5}">
                      <a16:colId xmlns:a16="http://schemas.microsoft.com/office/drawing/2014/main" val="1899705573"/>
                    </a:ext>
                  </a:extLst>
                </a:gridCol>
              </a:tblGrid>
              <a:tr h="511443">
                <a:tc>
                  <a:txBody>
                    <a:bodyPr/>
                    <a:lstStyle/>
                    <a:p>
                      <a:pPr marL="89535">
                        <a:spcBef>
                          <a:spcPts val="810"/>
                        </a:spcBef>
                        <a:spcAft>
                          <a:spcPts val="0"/>
                        </a:spcAft>
                      </a:pPr>
                      <a:r>
                        <a:rPr lang="en-US" sz="1800" dirty="0">
                          <a:solidFill>
                            <a:schemeClr val="bg1"/>
                          </a:solidFill>
                          <a:effectLst/>
                        </a:rPr>
                        <a:t>Defect</a:t>
                      </a:r>
                      <a:r>
                        <a:rPr lang="en-US" sz="1800" spc="-15" dirty="0">
                          <a:solidFill>
                            <a:schemeClr val="bg1"/>
                          </a:solidFill>
                          <a:effectLst/>
                        </a:rPr>
                        <a:t> </a:t>
                      </a:r>
                      <a:r>
                        <a:rPr lang="en-US" sz="1800" dirty="0">
                          <a:solidFill>
                            <a:schemeClr val="bg1"/>
                          </a:solidFill>
                          <a:effectLst/>
                        </a:rPr>
                        <a:t>Type</a:t>
                      </a:r>
                      <a:endParaRPr lang="en-IE" sz="1800" dirty="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solidFill>
                      <a:srgbClr val="4F81BD"/>
                    </a:solidFill>
                  </a:tcPr>
                </a:tc>
                <a:tc>
                  <a:txBody>
                    <a:bodyPr/>
                    <a:lstStyle/>
                    <a:p>
                      <a:pPr marL="199390" marR="170180" indent="-18415" algn="ctr">
                        <a:spcBef>
                          <a:spcPts val="235"/>
                        </a:spcBef>
                        <a:spcAft>
                          <a:spcPts val="0"/>
                        </a:spcAft>
                      </a:pPr>
                      <a:r>
                        <a:rPr lang="en-US" sz="1800" spc="-5" dirty="0">
                          <a:solidFill>
                            <a:schemeClr val="bg1"/>
                          </a:solidFill>
                          <a:effectLst/>
                        </a:rPr>
                        <a:t>Effect</a:t>
                      </a:r>
                      <a:r>
                        <a:rPr lang="en-US" sz="1800" spc="-265" dirty="0">
                          <a:solidFill>
                            <a:schemeClr val="bg1"/>
                          </a:solidFill>
                          <a:effectLst/>
                        </a:rPr>
                        <a:t> </a:t>
                      </a:r>
                      <a:r>
                        <a:rPr lang="en-US" sz="1800" dirty="0">
                          <a:solidFill>
                            <a:schemeClr val="bg1"/>
                          </a:solidFill>
                          <a:effectLst/>
                        </a:rPr>
                        <a:t>Code</a:t>
                      </a:r>
                      <a:endParaRPr lang="en-IE" sz="1800" dirty="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solidFill>
                      <a:srgbClr val="4F81BD"/>
                    </a:solidFill>
                  </a:tcPr>
                </a:tc>
                <a:tc>
                  <a:txBody>
                    <a:bodyPr/>
                    <a:lstStyle/>
                    <a:p>
                      <a:pPr marL="1384935" marR="1381760" algn="ctr">
                        <a:spcBef>
                          <a:spcPts val="810"/>
                        </a:spcBef>
                        <a:spcAft>
                          <a:spcPts val="0"/>
                        </a:spcAft>
                      </a:pPr>
                      <a:r>
                        <a:rPr lang="en-US" sz="1800">
                          <a:solidFill>
                            <a:schemeClr val="bg1"/>
                          </a:solidFill>
                          <a:effectLst/>
                        </a:rPr>
                        <a:t>Ammunition</a:t>
                      </a:r>
                      <a:r>
                        <a:rPr lang="en-US" sz="1800" spc="-15">
                          <a:solidFill>
                            <a:schemeClr val="bg1"/>
                          </a:solidFill>
                          <a:effectLst/>
                        </a:rPr>
                        <a:t> </a:t>
                      </a:r>
                      <a:r>
                        <a:rPr lang="en-US" sz="1800">
                          <a:solidFill>
                            <a:schemeClr val="bg1"/>
                          </a:solidFill>
                          <a:effectLst/>
                        </a:rPr>
                        <a:t>Status</a:t>
                      </a:r>
                      <a:endParaRPr lang="en-IE" sz="180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solidFill>
                      <a:srgbClr val="4F81BD"/>
                    </a:solidFill>
                  </a:tcPr>
                </a:tc>
                <a:extLst>
                  <a:ext uri="{0D108BD9-81ED-4DB2-BD59-A6C34878D82A}">
                    <a16:rowId xmlns:a16="http://schemas.microsoft.com/office/drawing/2014/main" val="1271106701"/>
                  </a:ext>
                </a:extLst>
              </a:tr>
              <a:tr h="446080">
                <a:tc>
                  <a:txBody>
                    <a:bodyPr/>
                    <a:lstStyle/>
                    <a:p>
                      <a:pPr marL="89535">
                        <a:spcBef>
                          <a:spcPts val="235"/>
                        </a:spcBef>
                        <a:spcAft>
                          <a:spcPts val="0"/>
                        </a:spcAft>
                      </a:pPr>
                      <a:r>
                        <a:rPr lang="en-US" sz="1800" dirty="0">
                          <a:solidFill>
                            <a:schemeClr val="tx1"/>
                          </a:solidFill>
                          <a:effectLst/>
                        </a:rPr>
                        <a:t>Critical</a:t>
                      </a:r>
                      <a:endParaRPr lang="en-IE" sz="18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marL="0" algn="ctr">
                        <a:spcBef>
                          <a:spcPts val="245"/>
                        </a:spcBef>
                        <a:spcAft>
                          <a:spcPts val="0"/>
                        </a:spcAft>
                      </a:pPr>
                      <a:r>
                        <a:rPr lang="en-US" sz="1800" dirty="0">
                          <a:solidFill>
                            <a:schemeClr val="tx1"/>
                          </a:solidFill>
                          <a:effectLst/>
                        </a:rPr>
                        <a:t>1</a:t>
                      </a:r>
                      <a:endParaRPr lang="en-IE" sz="18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marL="136525" lvl="0" indent="-41275">
                        <a:spcBef>
                          <a:spcPts val="245"/>
                        </a:spcBef>
                        <a:spcAft>
                          <a:spcPts val="0"/>
                        </a:spcAft>
                        <a:buSzPts val="800"/>
                        <a:buFont typeface="Wingdings" pitchFamily="2" charset="2"/>
                        <a:buNone/>
                        <a:tabLst>
                          <a:tab pos="209550" algn="l"/>
                        </a:tabLst>
                      </a:pPr>
                      <a:r>
                        <a:rPr lang="en-US" sz="1800" b="0" dirty="0">
                          <a:solidFill>
                            <a:schemeClr val="tx1"/>
                          </a:solidFill>
                          <a:effectLst/>
                        </a:rPr>
                        <a:t>Defects</a:t>
                      </a:r>
                      <a:r>
                        <a:rPr lang="en-US" sz="1800" b="0" spc="-20" dirty="0">
                          <a:solidFill>
                            <a:schemeClr val="tx1"/>
                          </a:solidFill>
                          <a:effectLst/>
                        </a:rPr>
                        <a:t> </a:t>
                      </a:r>
                      <a:r>
                        <a:rPr lang="en-US" sz="1800" b="0" dirty="0">
                          <a:solidFill>
                            <a:schemeClr val="tx1"/>
                          </a:solidFill>
                          <a:effectLst/>
                        </a:rPr>
                        <a:t>affecting</a:t>
                      </a:r>
                      <a:r>
                        <a:rPr lang="en-US" sz="1800" b="0" spc="-30" dirty="0">
                          <a:solidFill>
                            <a:schemeClr val="tx1"/>
                          </a:solidFill>
                          <a:effectLst/>
                        </a:rPr>
                        <a:t> </a:t>
                      </a:r>
                      <a:r>
                        <a:rPr lang="en-US" sz="1800" b="0" dirty="0">
                          <a:solidFill>
                            <a:schemeClr val="tx1"/>
                          </a:solidFill>
                          <a:effectLst/>
                        </a:rPr>
                        <a:t>safety</a:t>
                      </a:r>
                      <a:r>
                        <a:rPr lang="en-US" sz="1800" b="0" spc="-15" dirty="0">
                          <a:solidFill>
                            <a:schemeClr val="tx1"/>
                          </a:solidFill>
                          <a:effectLst/>
                        </a:rPr>
                        <a:t> </a:t>
                      </a:r>
                      <a:r>
                        <a:rPr lang="en-US" sz="1800" b="0" dirty="0">
                          <a:solidFill>
                            <a:schemeClr val="tx1"/>
                          </a:solidFill>
                          <a:effectLst/>
                        </a:rPr>
                        <a:t>in</a:t>
                      </a:r>
                      <a:r>
                        <a:rPr lang="en-US" sz="1800" b="0" spc="-25" dirty="0">
                          <a:solidFill>
                            <a:schemeClr val="tx1"/>
                          </a:solidFill>
                          <a:effectLst/>
                        </a:rPr>
                        <a:t> </a:t>
                      </a:r>
                      <a:r>
                        <a:rPr lang="en-US" sz="1800" b="0" dirty="0">
                          <a:solidFill>
                            <a:schemeClr val="tx1"/>
                          </a:solidFill>
                          <a:effectLst/>
                        </a:rPr>
                        <a:t>storage,</a:t>
                      </a:r>
                      <a:r>
                        <a:rPr lang="en-US" sz="1800" b="0" spc="-5" dirty="0">
                          <a:solidFill>
                            <a:schemeClr val="tx1"/>
                          </a:solidFill>
                          <a:effectLst/>
                        </a:rPr>
                        <a:t> </a:t>
                      </a:r>
                      <a:r>
                        <a:rPr lang="en-US" sz="1800" b="0" dirty="0">
                          <a:solidFill>
                            <a:schemeClr val="tx1"/>
                          </a:solidFill>
                          <a:effectLst/>
                        </a:rPr>
                        <a:t>handling,</a:t>
                      </a:r>
                      <a:r>
                        <a:rPr lang="en-US" sz="1800" b="0" spc="-20" dirty="0">
                          <a:solidFill>
                            <a:schemeClr val="tx1"/>
                          </a:solidFill>
                          <a:effectLst/>
                        </a:rPr>
                        <a:t> </a:t>
                      </a:r>
                      <a:r>
                        <a:rPr lang="en-US" sz="1800" b="0" dirty="0">
                          <a:solidFill>
                            <a:schemeClr val="tx1"/>
                          </a:solidFill>
                          <a:effectLst/>
                        </a:rPr>
                        <a:t>transportation</a:t>
                      </a:r>
                      <a:r>
                        <a:rPr lang="en-US" sz="1800" b="0" spc="-25" dirty="0">
                          <a:solidFill>
                            <a:schemeClr val="tx1"/>
                          </a:solidFill>
                          <a:effectLst/>
                        </a:rPr>
                        <a:t> </a:t>
                      </a:r>
                      <a:r>
                        <a:rPr lang="en-US" sz="1800" b="0" dirty="0">
                          <a:solidFill>
                            <a:schemeClr val="tx1"/>
                          </a:solidFill>
                          <a:effectLst/>
                        </a:rPr>
                        <a:t>or</a:t>
                      </a:r>
                      <a:r>
                        <a:rPr lang="en-US" sz="1800" b="0" spc="-15" dirty="0">
                          <a:solidFill>
                            <a:schemeClr val="tx1"/>
                          </a:solidFill>
                          <a:effectLst/>
                        </a:rPr>
                        <a:t> </a:t>
                      </a:r>
                      <a:r>
                        <a:rPr lang="en-US" sz="1800" b="0" dirty="0">
                          <a:solidFill>
                            <a:schemeClr val="tx1"/>
                          </a:solidFill>
                          <a:effectLst/>
                        </a:rPr>
                        <a:t>use.</a:t>
                      </a:r>
                      <a:endParaRPr lang="en-IE" sz="1800" b="0" dirty="0">
                        <a:solidFill>
                          <a:schemeClr val="tx1"/>
                        </a:solidFill>
                        <a:effectLst/>
                        <a:latin typeface="Arial" panose="020B0604020202020204" pitchFamily="34" charset="0"/>
                        <a:ea typeface="Wingdings" pitchFamily="2" charset="2"/>
                        <a:cs typeface="Wingdings" pitchFamily="2" charset="2"/>
                      </a:endParaRPr>
                    </a:p>
                  </a:txBody>
                  <a:tcPr marL="0" marR="0"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29129062"/>
                  </a:ext>
                </a:extLst>
              </a:tr>
              <a:tr h="689125">
                <a:tc>
                  <a:txBody>
                    <a:bodyPr/>
                    <a:lstStyle/>
                    <a:p>
                      <a:pPr marL="89535">
                        <a:spcBef>
                          <a:spcPts val="245"/>
                        </a:spcBef>
                        <a:spcAft>
                          <a:spcPts val="0"/>
                        </a:spcAft>
                      </a:pPr>
                      <a:r>
                        <a:rPr lang="en-US" sz="1800" dirty="0">
                          <a:solidFill>
                            <a:schemeClr val="tx1"/>
                          </a:solidFill>
                          <a:effectLst/>
                        </a:rPr>
                        <a:t>Major</a:t>
                      </a:r>
                      <a:endParaRPr lang="en-IE" sz="18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a:spcBef>
                          <a:spcPts val="255"/>
                        </a:spcBef>
                        <a:spcAft>
                          <a:spcPts val="0"/>
                        </a:spcAft>
                      </a:pPr>
                      <a:r>
                        <a:rPr lang="en-US" sz="1800" dirty="0">
                          <a:solidFill>
                            <a:schemeClr val="tx1"/>
                          </a:solidFill>
                          <a:effectLst/>
                        </a:rPr>
                        <a:t>2</a:t>
                      </a:r>
                      <a:endParaRPr lang="en-IE" sz="18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36525" marR="63500" lvl="0" indent="0">
                        <a:spcBef>
                          <a:spcPts val="245"/>
                        </a:spcBef>
                        <a:spcAft>
                          <a:spcPts val="0"/>
                        </a:spcAft>
                        <a:buSzPts val="800"/>
                        <a:buFont typeface="Wingdings" pitchFamily="2" charset="2"/>
                        <a:buNone/>
                        <a:tabLst>
                          <a:tab pos="209550" algn="l"/>
                        </a:tabLst>
                      </a:pPr>
                      <a:r>
                        <a:rPr lang="en-US" sz="1800" b="0" dirty="0">
                          <a:solidFill>
                            <a:schemeClr val="tx1"/>
                          </a:solidFill>
                          <a:effectLst/>
                        </a:rPr>
                        <a:t>Defects</a:t>
                      </a:r>
                      <a:r>
                        <a:rPr lang="en-US" sz="1800" b="0" spc="55" dirty="0">
                          <a:solidFill>
                            <a:schemeClr val="tx1"/>
                          </a:solidFill>
                          <a:effectLst/>
                        </a:rPr>
                        <a:t> </a:t>
                      </a:r>
                      <a:r>
                        <a:rPr lang="en-US" sz="1800" b="0" dirty="0">
                          <a:solidFill>
                            <a:schemeClr val="tx1"/>
                          </a:solidFill>
                          <a:effectLst/>
                        </a:rPr>
                        <a:t>that</a:t>
                      </a:r>
                      <a:r>
                        <a:rPr lang="en-US" sz="1800" b="0" spc="70" dirty="0">
                          <a:solidFill>
                            <a:schemeClr val="tx1"/>
                          </a:solidFill>
                          <a:effectLst/>
                        </a:rPr>
                        <a:t> </a:t>
                      </a:r>
                      <a:r>
                        <a:rPr lang="en-US" sz="1800" b="0" dirty="0">
                          <a:solidFill>
                            <a:schemeClr val="tx1"/>
                          </a:solidFill>
                          <a:effectLst/>
                        </a:rPr>
                        <a:t>affect</a:t>
                      </a:r>
                      <a:r>
                        <a:rPr lang="en-US" sz="1800" b="0" spc="55" dirty="0">
                          <a:solidFill>
                            <a:schemeClr val="tx1"/>
                          </a:solidFill>
                          <a:effectLst/>
                        </a:rPr>
                        <a:t> </a:t>
                      </a:r>
                      <a:r>
                        <a:rPr lang="en-US" sz="1800" b="0" dirty="0">
                          <a:solidFill>
                            <a:schemeClr val="tx1"/>
                          </a:solidFill>
                          <a:effectLst/>
                        </a:rPr>
                        <a:t>the</a:t>
                      </a:r>
                      <a:r>
                        <a:rPr lang="en-US" sz="1800" b="0" spc="55" dirty="0">
                          <a:solidFill>
                            <a:schemeClr val="tx1"/>
                          </a:solidFill>
                          <a:effectLst/>
                        </a:rPr>
                        <a:t> </a:t>
                      </a:r>
                      <a:r>
                        <a:rPr lang="en-US" sz="1800" b="0" dirty="0">
                          <a:solidFill>
                            <a:schemeClr val="tx1"/>
                          </a:solidFill>
                          <a:effectLst/>
                        </a:rPr>
                        <a:t>performance</a:t>
                      </a:r>
                      <a:r>
                        <a:rPr lang="en-US" sz="1800" b="0" spc="60" dirty="0">
                          <a:solidFill>
                            <a:schemeClr val="tx1"/>
                          </a:solidFill>
                          <a:effectLst/>
                        </a:rPr>
                        <a:t> </a:t>
                      </a:r>
                      <a:r>
                        <a:rPr lang="en-US" sz="1800" b="0" dirty="0">
                          <a:solidFill>
                            <a:schemeClr val="tx1"/>
                          </a:solidFill>
                          <a:effectLst/>
                        </a:rPr>
                        <a:t>of</a:t>
                      </a:r>
                      <a:r>
                        <a:rPr lang="en-US" sz="1800" b="0" spc="55" dirty="0">
                          <a:solidFill>
                            <a:schemeClr val="tx1"/>
                          </a:solidFill>
                          <a:effectLst/>
                        </a:rPr>
                        <a:t> </a:t>
                      </a:r>
                      <a:r>
                        <a:rPr lang="en-US" sz="1800" b="0" dirty="0">
                          <a:solidFill>
                            <a:schemeClr val="tx1"/>
                          </a:solidFill>
                          <a:effectLst/>
                        </a:rPr>
                        <a:t>the</a:t>
                      </a:r>
                      <a:r>
                        <a:rPr lang="en-US" sz="1800" b="0" spc="60" dirty="0">
                          <a:solidFill>
                            <a:schemeClr val="tx1"/>
                          </a:solidFill>
                          <a:effectLst/>
                        </a:rPr>
                        <a:t> </a:t>
                      </a:r>
                      <a:r>
                        <a:rPr lang="en-US" sz="1800" b="0" dirty="0">
                          <a:solidFill>
                            <a:schemeClr val="tx1"/>
                          </a:solidFill>
                          <a:effectLst/>
                        </a:rPr>
                        <a:t>ammunition</a:t>
                      </a:r>
                      <a:r>
                        <a:rPr lang="en-US" sz="1800" b="0" spc="60" dirty="0">
                          <a:solidFill>
                            <a:schemeClr val="tx1"/>
                          </a:solidFill>
                          <a:effectLst/>
                        </a:rPr>
                        <a:t> </a:t>
                      </a:r>
                      <a:r>
                        <a:rPr lang="en-US" sz="1800" b="0" dirty="0">
                          <a:solidFill>
                            <a:schemeClr val="tx1"/>
                          </a:solidFill>
                          <a:effectLst/>
                        </a:rPr>
                        <a:t>and</a:t>
                      </a:r>
                      <a:r>
                        <a:rPr lang="en-US" sz="1800" b="0" spc="45" dirty="0">
                          <a:solidFill>
                            <a:schemeClr val="tx1"/>
                          </a:solidFill>
                          <a:effectLst/>
                        </a:rPr>
                        <a:t> </a:t>
                      </a:r>
                      <a:r>
                        <a:rPr lang="en-US" sz="1800" b="0" dirty="0">
                          <a:solidFill>
                            <a:schemeClr val="tx1"/>
                          </a:solidFill>
                          <a:effectLst/>
                        </a:rPr>
                        <a:t>that</a:t>
                      </a:r>
                      <a:r>
                        <a:rPr lang="en-US" sz="1800" b="0" spc="70" dirty="0">
                          <a:solidFill>
                            <a:schemeClr val="tx1"/>
                          </a:solidFill>
                          <a:effectLst/>
                        </a:rPr>
                        <a:t> </a:t>
                      </a:r>
                      <a:r>
                        <a:rPr lang="en-US" sz="1800" b="0" dirty="0">
                          <a:solidFill>
                            <a:schemeClr val="tx1"/>
                          </a:solidFill>
                          <a:effectLst/>
                        </a:rPr>
                        <a:t>require</a:t>
                      </a:r>
                      <a:r>
                        <a:rPr lang="en-US" sz="1800" b="0" spc="60" dirty="0">
                          <a:solidFill>
                            <a:schemeClr val="tx1"/>
                          </a:solidFill>
                          <a:effectLst/>
                        </a:rPr>
                        <a:t> </a:t>
                      </a:r>
                      <a:r>
                        <a:rPr lang="en-US" sz="1800" b="0" dirty="0">
                          <a:solidFill>
                            <a:schemeClr val="tx1"/>
                          </a:solidFill>
                          <a:effectLst/>
                        </a:rPr>
                        <a:t>remedial</a:t>
                      </a:r>
                      <a:r>
                        <a:rPr lang="en-US" sz="1800" b="0" spc="-210" dirty="0">
                          <a:solidFill>
                            <a:schemeClr val="tx1"/>
                          </a:solidFill>
                          <a:effectLst/>
                        </a:rPr>
                        <a:t> </a:t>
                      </a:r>
                      <a:r>
                        <a:rPr lang="en-US" sz="1800" b="0" dirty="0">
                          <a:solidFill>
                            <a:schemeClr val="tx1"/>
                          </a:solidFill>
                          <a:effectLst/>
                        </a:rPr>
                        <a:t>action</a:t>
                      </a:r>
                      <a:r>
                        <a:rPr lang="en-US" sz="1800" b="0" spc="-20" dirty="0">
                          <a:solidFill>
                            <a:schemeClr val="tx1"/>
                          </a:solidFill>
                          <a:effectLst/>
                        </a:rPr>
                        <a:t> </a:t>
                      </a:r>
                      <a:r>
                        <a:rPr lang="en-US" sz="1800" b="0" dirty="0">
                          <a:solidFill>
                            <a:schemeClr val="tx1"/>
                          </a:solidFill>
                          <a:effectLst/>
                        </a:rPr>
                        <a:t>to be</a:t>
                      </a:r>
                      <a:r>
                        <a:rPr lang="en-US" sz="1800" b="0" spc="-10" dirty="0">
                          <a:solidFill>
                            <a:schemeClr val="tx1"/>
                          </a:solidFill>
                          <a:effectLst/>
                        </a:rPr>
                        <a:t> </a:t>
                      </a:r>
                      <a:r>
                        <a:rPr lang="en-US" sz="1800" b="0" dirty="0">
                          <a:solidFill>
                            <a:schemeClr val="tx1"/>
                          </a:solidFill>
                          <a:effectLst/>
                        </a:rPr>
                        <a:t>taken.</a:t>
                      </a:r>
                      <a:endParaRPr lang="en-IE" sz="1800" b="0" dirty="0">
                        <a:solidFill>
                          <a:schemeClr val="tx1"/>
                        </a:solidFill>
                        <a:effectLst/>
                        <a:latin typeface="Arial" panose="020B0604020202020204" pitchFamily="34" charset="0"/>
                        <a:ea typeface="Wingdings" pitchFamily="2" charset="2"/>
                        <a:cs typeface="Wingdings" pitchFamily="2" charset="2"/>
                      </a:endParaRPr>
                    </a:p>
                  </a:txBody>
                  <a:tcPr marL="0" marR="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80037014"/>
                  </a:ext>
                </a:extLst>
              </a:tr>
              <a:tr h="771087">
                <a:tc>
                  <a:txBody>
                    <a:bodyPr/>
                    <a:lstStyle/>
                    <a:p>
                      <a:pPr marL="89535">
                        <a:spcBef>
                          <a:spcPts val="235"/>
                        </a:spcBef>
                        <a:spcAft>
                          <a:spcPts val="0"/>
                        </a:spcAft>
                      </a:pPr>
                      <a:r>
                        <a:rPr lang="en-US" sz="1800" dirty="0">
                          <a:solidFill>
                            <a:schemeClr val="tx1"/>
                          </a:solidFill>
                          <a:effectLst/>
                        </a:rPr>
                        <a:t>Minor</a:t>
                      </a:r>
                      <a:endParaRPr lang="en-IE" sz="18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a:spcBef>
                          <a:spcPts val="245"/>
                        </a:spcBef>
                        <a:spcAft>
                          <a:spcPts val="0"/>
                        </a:spcAft>
                      </a:pPr>
                      <a:r>
                        <a:rPr lang="en-US" sz="1800" dirty="0">
                          <a:solidFill>
                            <a:schemeClr val="tx1"/>
                          </a:solidFill>
                          <a:effectLst/>
                        </a:rPr>
                        <a:t>3</a:t>
                      </a:r>
                      <a:endParaRPr lang="en-IE" sz="18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36525" marR="58420" lvl="0" indent="0" algn="just">
                        <a:spcBef>
                          <a:spcPts val="245"/>
                        </a:spcBef>
                        <a:spcAft>
                          <a:spcPts val="0"/>
                        </a:spcAft>
                        <a:buSzPts val="800"/>
                        <a:buFont typeface="Wingdings" pitchFamily="2" charset="2"/>
                        <a:buNone/>
                        <a:tabLst>
                          <a:tab pos="209550" algn="l"/>
                        </a:tabLst>
                      </a:pPr>
                      <a:r>
                        <a:rPr lang="en-US" sz="1800" b="0" dirty="0">
                          <a:solidFill>
                            <a:schemeClr val="tx1"/>
                          </a:solidFill>
                          <a:effectLst/>
                        </a:rPr>
                        <a:t>Defects that do not affect the safety or performance of the  ammunition but are of</a:t>
                      </a:r>
                      <a:r>
                        <a:rPr lang="en-US" sz="1800" b="0" spc="5" dirty="0">
                          <a:solidFill>
                            <a:schemeClr val="tx1"/>
                          </a:solidFill>
                          <a:effectLst/>
                        </a:rPr>
                        <a:t> </a:t>
                      </a:r>
                      <a:r>
                        <a:rPr lang="en-US" sz="1800" b="0" dirty="0">
                          <a:solidFill>
                            <a:schemeClr val="tx1"/>
                          </a:solidFill>
                          <a:effectLst/>
                        </a:rPr>
                        <a:t>such a nature that the ammunition should not be issued prior to remedial action</a:t>
                      </a:r>
                      <a:r>
                        <a:rPr lang="en-US" sz="1800" b="0" spc="5" dirty="0">
                          <a:solidFill>
                            <a:schemeClr val="tx1"/>
                          </a:solidFill>
                          <a:effectLst/>
                        </a:rPr>
                        <a:t> </a:t>
                      </a:r>
                      <a:r>
                        <a:rPr lang="en-US" sz="1800" b="0" dirty="0">
                          <a:solidFill>
                            <a:schemeClr val="tx1"/>
                          </a:solidFill>
                          <a:effectLst/>
                        </a:rPr>
                        <a:t>having</a:t>
                      </a:r>
                      <a:r>
                        <a:rPr lang="en-US" sz="1800" b="0" spc="-5" dirty="0">
                          <a:solidFill>
                            <a:schemeClr val="tx1"/>
                          </a:solidFill>
                          <a:effectLst/>
                        </a:rPr>
                        <a:t> </a:t>
                      </a:r>
                      <a:r>
                        <a:rPr lang="en-US" sz="1800" b="0" dirty="0">
                          <a:solidFill>
                            <a:schemeClr val="tx1"/>
                          </a:solidFill>
                          <a:effectLst/>
                        </a:rPr>
                        <a:t>been</a:t>
                      </a:r>
                      <a:r>
                        <a:rPr lang="en-US" sz="1800" b="0" spc="-10" dirty="0">
                          <a:solidFill>
                            <a:schemeClr val="tx1"/>
                          </a:solidFill>
                          <a:effectLst/>
                        </a:rPr>
                        <a:t> </a:t>
                      </a:r>
                      <a:r>
                        <a:rPr lang="en-US" sz="1800" b="0" dirty="0">
                          <a:solidFill>
                            <a:schemeClr val="tx1"/>
                          </a:solidFill>
                          <a:effectLst/>
                        </a:rPr>
                        <a:t>taken.</a:t>
                      </a:r>
                      <a:endParaRPr lang="en-IE" sz="1800" b="0" dirty="0">
                        <a:solidFill>
                          <a:schemeClr val="tx1"/>
                        </a:solidFill>
                        <a:effectLst/>
                        <a:latin typeface="Arial" panose="020B0604020202020204" pitchFamily="34" charset="0"/>
                        <a:ea typeface="Wingdings" pitchFamily="2" charset="2"/>
                        <a:cs typeface="Wingdings" pitchFamily="2" charset="2"/>
                      </a:endParaRPr>
                    </a:p>
                  </a:txBody>
                  <a:tcPr marL="0" marR="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30841475"/>
                  </a:ext>
                </a:extLst>
              </a:tr>
              <a:tr h="573437">
                <a:tc>
                  <a:txBody>
                    <a:bodyPr/>
                    <a:lstStyle/>
                    <a:p>
                      <a:pPr marL="89535" algn="l">
                        <a:spcBef>
                          <a:spcPts val="235"/>
                        </a:spcBef>
                        <a:spcAft>
                          <a:spcPts val="0"/>
                        </a:spcAft>
                      </a:pPr>
                      <a:r>
                        <a:rPr lang="en-US" sz="1800" b="1" i="0" u="none" strike="noStrike" cap="none" dirty="0">
                          <a:solidFill>
                            <a:schemeClr val="tx1"/>
                          </a:solidFill>
                          <a:effectLst/>
                          <a:latin typeface="+mn-lt"/>
                          <a:ea typeface="+mn-ea"/>
                          <a:cs typeface="+mn-cs"/>
                          <a:sym typeface="Arial"/>
                        </a:rPr>
                        <a:t>Insignificant</a:t>
                      </a:r>
                      <a:endParaRPr lang="en-IE" sz="1800" b="1" i="0" u="none" strike="noStrike" cap="none" dirty="0">
                        <a:solidFill>
                          <a:schemeClr val="tx1"/>
                        </a:solidFill>
                        <a:effectLst/>
                        <a:latin typeface="+mn-lt"/>
                        <a:ea typeface="+mn-ea"/>
                        <a:cs typeface="+mn-cs"/>
                        <a:sym typeface="Arial"/>
                      </a:endParaRPr>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a:spcBef>
                          <a:spcPts val="245"/>
                        </a:spcBef>
                        <a:spcAft>
                          <a:spcPts val="0"/>
                        </a:spcAft>
                      </a:pPr>
                      <a:r>
                        <a:rPr lang="en-US" sz="1800" b="0" i="0" u="none" strike="noStrike" cap="none" dirty="0">
                          <a:solidFill>
                            <a:schemeClr val="tx1"/>
                          </a:solidFill>
                          <a:effectLst/>
                          <a:latin typeface="+mn-lt"/>
                          <a:ea typeface="+mn-ea"/>
                          <a:cs typeface="+mn-cs"/>
                          <a:sym typeface="Arial"/>
                        </a:rPr>
                        <a:t>4</a:t>
                      </a:r>
                      <a:endParaRPr lang="en-IE" sz="1800" b="0" i="0" u="none" strike="noStrike" cap="none" dirty="0">
                        <a:solidFill>
                          <a:schemeClr val="tx1"/>
                        </a:solidFill>
                        <a:effectLst/>
                        <a:latin typeface="+mn-lt"/>
                        <a:ea typeface="+mn-ea"/>
                        <a:cs typeface="+mn-cs"/>
                        <a:sym typeface="Aria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36525" marR="64770" lvl="0" indent="-41275">
                        <a:spcBef>
                          <a:spcPts val="245"/>
                        </a:spcBef>
                        <a:spcAft>
                          <a:spcPts val="0"/>
                        </a:spcAft>
                        <a:buSzPts val="800"/>
                        <a:buFont typeface="Wingdings" pitchFamily="2" charset="2"/>
                        <a:buNone/>
                        <a:tabLst>
                          <a:tab pos="209550" algn="l"/>
                        </a:tabLst>
                      </a:pPr>
                      <a:r>
                        <a:rPr lang="en-US" sz="1800" b="0" i="0" u="none" strike="noStrike" cap="none" dirty="0">
                          <a:solidFill>
                            <a:schemeClr val="tx1"/>
                          </a:solidFill>
                          <a:effectLst/>
                          <a:latin typeface="+mn-lt"/>
                          <a:ea typeface="+mn-ea"/>
                          <a:cs typeface="+mn-cs"/>
                          <a:sym typeface="Arial"/>
                        </a:rPr>
                        <a:t> Any defect that does not  fall  into any of these categories, but which could conceivably deteriorate into one of them if no remedial action is taken.</a:t>
                      </a:r>
                      <a:endParaRPr lang="en-IE" sz="1800" b="0" i="0" u="none" strike="noStrike" cap="none" dirty="0">
                        <a:solidFill>
                          <a:schemeClr val="tx1"/>
                        </a:solidFill>
                        <a:effectLst/>
                        <a:latin typeface="+mn-lt"/>
                        <a:ea typeface="+mn-ea"/>
                        <a:cs typeface="+mn-cs"/>
                        <a:sym typeface="Arial"/>
                      </a:endParaRPr>
                    </a:p>
                  </a:txBody>
                  <a:tcPr marL="0" marR="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3401354"/>
                  </a:ext>
                </a:extLst>
              </a:tr>
              <a:tr h="960329">
                <a:tc>
                  <a:txBody>
                    <a:bodyPr/>
                    <a:lstStyle/>
                    <a:p>
                      <a:pPr marL="89535" algn="l">
                        <a:spcBef>
                          <a:spcPts val="235"/>
                        </a:spcBef>
                        <a:spcAft>
                          <a:spcPts val="0"/>
                        </a:spcAft>
                      </a:pPr>
                      <a:r>
                        <a:rPr lang="en-US" sz="1800" b="1" i="0" u="none" strike="noStrike" cap="none" dirty="0">
                          <a:solidFill>
                            <a:schemeClr val="tx1"/>
                          </a:solidFill>
                          <a:effectLst/>
                          <a:latin typeface="+mn-lt"/>
                          <a:ea typeface="+mn-ea"/>
                          <a:cs typeface="+mn-cs"/>
                          <a:sym typeface="Arial"/>
                        </a:rPr>
                        <a:t>Technical</a:t>
                      </a:r>
                      <a:endParaRPr lang="en-IE" sz="1800" b="1" i="0" u="none" strike="noStrike" cap="none" dirty="0">
                        <a:solidFill>
                          <a:schemeClr val="tx1"/>
                        </a:solidFill>
                        <a:effectLst/>
                        <a:latin typeface="+mn-lt"/>
                        <a:ea typeface="+mn-ea"/>
                        <a:cs typeface="+mn-cs"/>
                        <a:sym typeface="Arial"/>
                      </a:endParaRPr>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marL="0" marR="246380" algn="ctr">
                        <a:spcBef>
                          <a:spcPts val="245"/>
                        </a:spcBef>
                        <a:spcAft>
                          <a:spcPts val="0"/>
                        </a:spcAft>
                      </a:pPr>
                      <a:r>
                        <a:rPr lang="en-US" sz="1800" b="0" i="0" u="none" strike="noStrike" cap="none" dirty="0">
                          <a:solidFill>
                            <a:schemeClr val="tx1"/>
                          </a:solidFill>
                          <a:effectLst/>
                          <a:latin typeface="+mn-lt"/>
                          <a:ea typeface="+mn-ea"/>
                          <a:cs typeface="+mn-cs"/>
                          <a:sym typeface="Arial"/>
                        </a:rPr>
                        <a:t>     N/A</a:t>
                      </a:r>
                      <a:endParaRPr lang="en-IE" sz="1800" b="0" i="0" u="none" strike="noStrike" cap="none" dirty="0">
                        <a:solidFill>
                          <a:schemeClr val="tx1"/>
                        </a:solidFill>
                        <a:effectLst/>
                        <a:latin typeface="+mn-lt"/>
                        <a:ea typeface="+mn-ea"/>
                        <a:cs typeface="+mn-cs"/>
                        <a:sym typeface="Aria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marL="136525" lvl="0" indent="-41275">
                        <a:spcBef>
                          <a:spcPts val="245"/>
                        </a:spcBef>
                        <a:spcAft>
                          <a:spcPts val="0"/>
                        </a:spcAft>
                        <a:buSzPts val="800"/>
                        <a:buFont typeface="Wingdings" pitchFamily="2" charset="2"/>
                        <a:buNone/>
                        <a:tabLst>
                          <a:tab pos="209550" algn="l"/>
                        </a:tabLst>
                      </a:pPr>
                      <a:r>
                        <a:rPr lang="en-US" sz="1800" b="0" i="0" u="none" strike="noStrike" cap="none" dirty="0">
                          <a:solidFill>
                            <a:schemeClr val="tx1"/>
                          </a:solidFill>
                          <a:effectLst/>
                          <a:latin typeface="+mn-lt"/>
                          <a:ea typeface="+mn-ea"/>
                          <a:cs typeface="+mn-cs"/>
                          <a:sym typeface="Arial"/>
                        </a:rPr>
                        <a:t> Any defect that requires further technical investigation.</a:t>
                      </a:r>
                      <a:endParaRPr lang="en-IE" sz="1800" b="0" i="0" u="none" strike="noStrike" cap="none" dirty="0">
                        <a:solidFill>
                          <a:schemeClr val="tx1"/>
                        </a:solidFill>
                        <a:effectLst/>
                        <a:latin typeface="+mn-lt"/>
                        <a:ea typeface="+mn-ea"/>
                        <a:cs typeface="+mn-cs"/>
                        <a:sym typeface="Arial"/>
                      </a:endParaRPr>
                    </a:p>
                  </a:txBody>
                  <a:tcPr marL="0" marR="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2541268045"/>
                  </a:ext>
                </a:extLst>
              </a:tr>
            </a:tbl>
          </a:graphicData>
        </a:graphic>
      </p:graphicFrame>
    </p:spTree>
    <p:extLst>
      <p:ext uri="{BB962C8B-B14F-4D97-AF65-F5344CB8AC3E}">
        <p14:creationId xmlns:p14="http://schemas.microsoft.com/office/powerpoint/2010/main" val="117109747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9"/>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lvl="0" algn="ctr"/>
            <a:r>
              <a:rPr lang="en-US"/>
              <a:t>Surveillance and Inspection: Common Inspection Points</a:t>
            </a:r>
            <a:endParaRPr/>
          </a:p>
        </p:txBody>
      </p:sp>
      <p:sp>
        <p:nvSpPr>
          <p:cNvPr id="135" name="Google Shape;135;p9"/>
          <p:cNvSpPr txBox="1">
            <a:spLocks noGrp="1"/>
          </p:cNvSpPr>
          <p:nvPr>
            <p:ph type="body" idx="1"/>
          </p:nvPr>
        </p:nvSpPr>
        <p:spPr>
          <a:xfrm>
            <a:off x="629841" y="1895178"/>
            <a:ext cx="7886699" cy="4294485"/>
          </a:xfrm>
          <a:prstGeom prst="rect">
            <a:avLst/>
          </a:prstGeom>
          <a:noFill/>
          <a:ln>
            <a:noFill/>
          </a:ln>
        </p:spPr>
        <p:txBody>
          <a:bodyPr spcFirstLastPara="1" wrap="square" lIns="91425" tIns="45700" rIns="91425" bIns="45700" anchor="t" anchorCtr="0">
            <a:noAutofit/>
          </a:bodyPr>
          <a:lstStyle/>
          <a:p>
            <a:pPr marL="228600" lvl="0" indent="0" algn="l" rtl="0">
              <a:lnSpc>
                <a:spcPct val="90000"/>
              </a:lnSpc>
              <a:spcBef>
                <a:spcPts val="0"/>
              </a:spcBef>
              <a:spcAft>
                <a:spcPts val="0"/>
              </a:spcAft>
              <a:buClr>
                <a:schemeClr val="dk1"/>
              </a:buClr>
              <a:buSzPts val="3600"/>
              <a:buNone/>
            </a:pPr>
            <a:endParaRPr lang="en-US"/>
          </a:p>
          <a:p>
            <a:pPr marL="228600" lvl="0" indent="0" algn="l" rtl="0">
              <a:lnSpc>
                <a:spcPct val="90000"/>
              </a:lnSpc>
              <a:spcBef>
                <a:spcPts val="0"/>
              </a:spcBef>
              <a:spcAft>
                <a:spcPts val="0"/>
              </a:spcAft>
              <a:buClr>
                <a:schemeClr val="dk1"/>
              </a:buClr>
              <a:buSzPts val="3600"/>
              <a:buNone/>
            </a:pPr>
            <a:endParaRPr/>
          </a:p>
        </p:txBody>
      </p:sp>
      <p:sp>
        <p:nvSpPr>
          <p:cNvPr id="6" name="Google Shape;135;p9">
            <a:extLst>
              <a:ext uri="{FF2B5EF4-FFF2-40B4-BE49-F238E27FC236}">
                <a16:creationId xmlns:a16="http://schemas.microsoft.com/office/drawing/2014/main" id="{D2C36651-09F7-6D4A-9EAC-D63F6A761B85}"/>
              </a:ext>
            </a:extLst>
          </p:cNvPr>
          <p:cNvSpPr txBox="1">
            <a:spLocks/>
          </p:cNvSpPr>
          <p:nvPr/>
        </p:nvSpPr>
        <p:spPr>
          <a:xfrm>
            <a:off x="796096" y="1690689"/>
            <a:ext cx="7886699" cy="4294485"/>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57200" algn="l" rtl="0">
              <a:lnSpc>
                <a:spcPct val="90000"/>
              </a:lnSpc>
              <a:spcBef>
                <a:spcPts val="10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1pPr>
            <a:lvl2pPr marL="914400" marR="0" lvl="1"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L="1371600" marR="0" lvl="2"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3pPr>
            <a:lvl4pPr marL="1828800" marR="0" lvl="3"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4pPr>
            <a:lvl5pPr marL="2286000" marR="0" lvl="4"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a:buSzPct val="100000"/>
            </a:pPr>
            <a:r>
              <a:rPr lang="en-US" sz="2000" b="1" dirty="0"/>
              <a:t>Lot / Batch Numbers: </a:t>
            </a:r>
            <a:r>
              <a:rPr lang="en-US" sz="2000" dirty="0"/>
              <a:t>Lot and/or batch numbers are to be checked against the lot and/or batch numbers on the ammunition packaging</a:t>
            </a:r>
            <a:r>
              <a:rPr lang="en-IE" sz="2000" dirty="0"/>
              <a:t> </a:t>
            </a:r>
            <a:endParaRPr lang="en-US" sz="2000" dirty="0"/>
          </a:p>
          <a:p>
            <a:pPr>
              <a:buSzPct val="100000"/>
            </a:pPr>
            <a:r>
              <a:rPr lang="en-US" sz="2000" b="1" dirty="0"/>
              <a:t>Rust: </a:t>
            </a:r>
            <a:r>
              <a:rPr lang="en-US" sz="2000" dirty="0"/>
              <a:t>Rust levels represent a useful indicator of the overall condition of ammunition</a:t>
            </a:r>
            <a:r>
              <a:rPr lang="en-IE" sz="2000" dirty="0"/>
              <a:t> </a:t>
            </a:r>
            <a:endParaRPr lang="en-US" sz="2000" dirty="0"/>
          </a:p>
        </p:txBody>
      </p:sp>
      <p:graphicFrame>
        <p:nvGraphicFramePr>
          <p:cNvPr id="2" name="Table 1">
            <a:extLst>
              <a:ext uri="{FF2B5EF4-FFF2-40B4-BE49-F238E27FC236}">
                <a16:creationId xmlns:a16="http://schemas.microsoft.com/office/drawing/2014/main" id="{91970D48-C1EE-AD4B-80E6-C6CAED9A940B}"/>
              </a:ext>
            </a:extLst>
          </p:cNvPr>
          <p:cNvGraphicFramePr>
            <a:graphicFrameLocks noGrp="1"/>
          </p:cNvGraphicFramePr>
          <p:nvPr>
            <p:extLst>
              <p:ext uri="{D42A27DB-BD31-4B8C-83A1-F6EECF244321}">
                <p14:modId xmlns:p14="http://schemas.microsoft.com/office/powerpoint/2010/main" val="2741079168"/>
              </p:ext>
            </p:extLst>
          </p:nvPr>
        </p:nvGraphicFramePr>
        <p:xfrm>
          <a:off x="628650" y="3429000"/>
          <a:ext cx="8094245" cy="3080621"/>
        </p:xfrm>
        <a:graphic>
          <a:graphicData uri="http://schemas.openxmlformats.org/drawingml/2006/table">
            <a:tbl>
              <a:tblPr firstRow="1" firstCol="1" lastRow="1" lastCol="1" bandRow="1" bandCol="1">
                <a:tableStyleId>{5C22544A-7EE6-4342-B048-85BDC9FD1C3A}</a:tableStyleId>
              </a:tblPr>
              <a:tblGrid>
                <a:gridCol w="1200150">
                  <a:extLst>
                    <a:ext uri="{9D8B030D-6E8A-4147-A177-3AD203B41FA5}">
                      <a16:colId xmlns:a16="http://schemas.microsoft.com/office/drawing/2014/main" val="399888330"/>
                    </a:ext>
                  </a:extLst>
                </a:gridCol>
                <a:gridCol w="1756611">
                  <a:extLst>
                    <a:ext uri="{9D8B030D-6E8A-4147-A177-3AD203B41FA5}">
                      <a16:colId xmlns:a16="http://schemas.microsoft.com/office/drawing/2014/main" val="1479721365"/>
                    </a:ext>
                  </a:extLst>
                </a:gridCol>
                <a:gridCol w="1438715">
                  <a:extLst>
                    <a:ext uri="{9D8B030D-6E8A-4147-A177-3AD203B41FA5}">
                      <a16:colId xmlns:a16="http://schemas.microsoft.com/office/drawing/2014/main" val="3708118371"/>
                    </a:ext>
                  </a:extLst>
                </a:gridCol>
                <a:gridCol w="1621145">
                  <a:extLst>
                    <a:ext uri="{9D8B030D-6E8A-4147-A177-3AD203B41FA5}">
                      <a16:colId xmlns:a16="http://schemas.microsoft.com/office/drawing/2014/main" val="3620711014"/>
                    </a:ext>
                  </a:extLst>
                </a:gridCol>
                <a:gridCol w="2077624">
                  <a:extLst>
                    <a:ext uri="{9D8B030D-6E8A-4147-A177-3AD203B41FA5}">
                      <a16:colId xmlns:a16="http://schemas.microsoft.com/office/drawing/2014/main" val="2524566601"/>
                    </a:ext>
                  </a:extLst>
                </a:gridCol>
              </a:tblGrid>
              <a:tr h="361567">
                <a:tc gridSpan="2">
                  <a:txBody>
                    <a:bodyPr/>
                    <a:lstStyle/>
                    <a:p>
                      <a:pPr marL="683895" algn="l">
                        <a:spcBef>
                          <a:spcPts val="245"/>
                        </a:spcBef>
                        <a:spcAft>
                          <a:spcPts val="0"/>
                        </a:spcAft>
                      </a:pPr>
                      <a:r>
                        <a:rPr lang="en-US" sz="1600" dirty="0">
                          <a:solidFill>
                            <a:schemeClr val="bg1"/>
                          </a:solidFill>
                          <a:effectLst/>
                        </a:rPr>
                        <a:t>Rust</a:t>
                      </a:r>
                      <a:r>
                        <a:rPr lang="en-US" sz="1600" spc="-15" dirty="0">
                          <a:solidFill>
                            <a:schemeClr val="bg1"/>
                          </a:solidFill>
                          <a:effectLst/>
                        </a:rPr>
                        <a:t> </a:t>
                      </a:r>
                      <a:r>
                        <a:rPr lang="en-US" sz="1600" dirty="0">
                          <a:solidFill>
                            <a:schemeClr val="bg1"/>
                          </a:solidFill>
                          <a:effectLst/>
                        </a:rPr>
                        <a:t>Level</a:t>
                      </a:r>
                      <a:r>
                        <a:rPr lang="en-US" sz="1600" spc="-5" dirty="0">
                          <a:solidFill>
                            <a:schemeClr val="bg1"/>
                          </a:solidFill>
                          <a:effectLst/>
                        </a:rPr>
                        <a:t> </a:t>
                      </a:r>
                      <a:r>
                        <a:rPr lang="en-US" sz="1600" dirty="0">
                          <a:solidFill>
                            <a:schemeClr val="bg1"/>
                          </a:solidFill>
                          <a:effectLst/>
                        </a:rPr>
                        <a:t>(RL)</a:t>
                      </a:r>
                      <a:endParaRPr lang="en-IE" sz="1600" dirty="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4F81BD"/>
                    </a:solidFill>
                  </a:tcPr>
                </a:tc>
                <a:tc hMerge="1">
                  <a:txBody>
                    <a:bodyPr/>
                    <a:lstStyle/>
                    <a:p>
                      <a:endParaRPr lang="en-IE"/>
                    </a:p>
                  </a:txBody>
                  <a:tcPr/>
                </a:tc>
                <a:tc rowSpan="2">
                  <a:txBody>
                    <a:bodyPr/>
                    <a:lstStyle/>
                    <a:p>
                      <a:pPr marL="120015" marR="116205" algn="ctr">
                        <a:spcBef>
                          <a:spcPts val="235"/>
                        </a:spcBef>
                        <a:spcAft>
                          <a:spcPts val="0"/>
                        </a:spcAft>
                      </a:pPr>
                      <a:r>
                        <a:rPr lang="en-US" sz="1600">
                          <a:solidFill>
                            <a:schemeClr val="bg1"/>
                          </a:solidFill>
                          <a:effectLst/>
                        </a:rPr>
                        <a:t>% of Rust</a:t>
                      </a:r>
                      <a:r>
                        <a:rPr lang="en-US" sz="1600" spc="5">
                          <a:solidFill>
                            <a:schemeClr val="bg1"/>
                          </a:solidFill>
                          <a:effectLst/>
                        </a:rPr>
                        <a:t> </a:t>
                      </a:r>
                      <a:r>
                        <a:rPr lang="en-US" sz="1600" spc="-5">
                          <a:solidFill>
                            <a:schemeClr val="bg1"/>
                          </a:solidFill>
                          <a:effectLst/>
                        </a:rPr>
                        <a:t>on Surface</a:t>
                      </a:r>
                      <a:r>
                        <a:rPr lang="en-US" sz="1600" spc="-265">
                          <a:solidFill>
                            <a:schemeClr val="bg1"/>
                          </a:solidFill>
                          <a:effectLst/>
                        </a:rPr>
                        <a:t> </a:t>
                      </a:r>
                      <a:r>
                        <a:rPr lang="en-US" sz="1600">
                          <a:solidFill>
                            <a:schemeClr val="bg1"/>
                          </a:solidFill>
                          <a:effectLst/>
                        </a:rPr>
                        <a:t>Area</a:t>
                      </a:r>
                      <a:endParaRPr lang="en-IE" sz="160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4F81BD"/>
                    </a:solidFill>
                  </a:tcPr>
                </a:tc>
                <a:tc rowSpan="2">
                  <a:txBody>
                    <a:bodyPr/>
                    <a:lstStyle/>
                    <a:p>
                      <a:pPr marL="208915" indent="-35560" algn="ctr">
                        <a:spcBef>
                          <a:spcPts val="235"/>
                        </a:spcBef>
                        <a:spcAft>
                          <a:spcPts val="0"/>
                        </a:spcAft>
                      </a:pPr>
                      <a:r>
                        <a:rPr lang="en-US" sz="1600">
                          <a:solidFill>
                            <a:schemeClr val="bg1"/>
                          </a:solidFill>
                          <a:effectLst/>
                        </a:rPr>
                        <a:t>Serviceability</a:t>
                      </a:r>
                      <a:r>
                        <a:rPr lang="en-US" sz="1600" spc="5">
                          <a:solidFill>
                            <a:schemeClr val="bg1"/>
                          </a:solidFill>
                          <a:effectLst/>
                        </a:rPr>
                        <a:t> </a:t>
                      </a:r>
                      <a:r>
                        <a:rPr lang="en-US" sz="1600">
                          <a:solidFill>
                            <a:schemeClr val="bg1"/>
                          </a:solidFill>
                          <a:effectLst/>
                        </a:rPr>
                        <a:t>Assessment</a:t>
                      </a:r>
                      <a:endParaRPr lang="en-IE" sz="160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4F81BD"/>
                    </a:solidFill>
                  </a:tcPr>
                </a:tc>
                <a:tc rowSpan="2">
                  <a:txBody>
                    <a:bodyPr/>
                    <a:lstStyle/>
                    <a:p>
                      <a:pPr marL="477520" marR="200660" indent="-257810" algn="ctr">
                        <a:spcBef>
                          <a:spcPts val="810"/>
                        </a:spcBef>
                        <a:spcAft>
                          <a:spcPts val="0"/>
                        </a:spcAft>
                      </a:pPr>
                      <a:r>
                        <a:rPr lang="en-US" sz="1600">
                          <a:solidFill>
                            <a:schemeClr val="bg1"/>
                          </a:solidFill>
                          <a:effectLst/>
                        </a:rPr>
                        <a:t>Recommended</a:t>
                      </a:r>
                      <a:r>
                        <a:rPr lang="en-US" sz="1600" spc="-270">
                          <a:solidFill>
                            <a:schemeClr val="bg1"/>
                          </a:solidFill>
                          <a:effectLst/>
                        </a:rPr>
                        <a:t> </a:t>
                      </a:r>
                      <a:r>
                        <a:rPr lang="en-US" sz="1600">
                          <a:solidFill>
                            <a:schemeClr val="bg1"/>
                          </a:solidFill>
                          <a:effectLst/>
                        </a:rPr>
                        <a:t>Action</a:t>
                      </a:r>
                      <a:endParaRPr lang="en-IE" sz="160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4F81BD"/>
                    </a:solidFill>
                  </a:tcPr>
                </a:tc>
                <a:extLst>
                  <a:ext uri="{0D108BD9-81ED-4DB2-BD59-A6C34878D82A}">
                    <a16:rowId xmlns:a16="http://schemas.microsoft.com/office/drawing/2014/main" val="170433698"/>
                  </a:ext>
                </a:extLst>
              </a:tr>
              <a:tr h="499094">
                <a:tc>
                  <a:txBody>
                    <a:bodyPr/>
                    <a:lstStyle/>
                    <a:p>
                      <a:pPr marL="67945" marR="341630" algn="ctr">
                        <a:spcBef>
                          <a:spcPts val="550"/>
                        </a:spcBef>
                        <a:spcAft>
                          <a:spcPts val="0"/>
                        </a:spcAft>
                      </a:pPr>
                      <a:r>
                        <a:rPr lang="en-US" sz="1600" dirty="0">
                          <a:solidFill>
                            <a:schemeClr val="bg1"/>
                          </a:solidFill>
                          <a:effectLst/>
                        </a:rPr>
                        <a:t>Code</a:t>
                      </a:r>
                      <a:endParaRPr lang="en-IE" sz="1600" dirty="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F81BD"/>
                    </a:solidFill>
                  </a:tcPr>
                </a:tc>
                <a:tc>
                  <a:txBody>
                    <a:bodyPr/>
                    <a:lstStyle/>
                    <a:p>
                      <a:pPr marL="339725" algn="ctr">
                        <a:spcBef>
                          <a:spcPts val="550"/>
                        </a:spcBef>
                        <a:spcAft>
                          <a:spcPts val="0"/>
                        </a:spcAft>
                      </a:pPr>
                      <a:r>
                        <a:rPr lang="en-US" sz="1600" b="1" dirty="0">
                          <a:solidFill>
                            <a:schemeClr val="bg1"/>
                          </a:solidFill>
                          <a:effectLst/>
                        </a:rPr>
                        <a:t>Summary</a:t>
                      </a:r>
                      <a:endParaRPr lang="en-IE" sz="1600" b="1" dirty="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F81BD"/>
                    </a:solidFill>
                  </a:tcPr>
                </a:tc>
                <a:tc vMerge="1">
                  <a:txBody>
                    <a:bodyPr/>
                    <a:lstStyle/>
                    <a:p>
                      <a:endParaRPr lang="en-IE"/>
                    </a:p>
                  </a:txBody>
                  <a:tcPr/>
                </a:tc>
                <a:tc vMerge="1">
                  <a:txBody>
                    <a:bodyPr/>
                    <a:lstStyle/>
                    <a:p>
                      <a:endParaRPr lang="en-IE"/>
                    </a:p>
                  </a:txBody>
                  <a:tcPr/>
                </a:tc>
                <a:tc vMerge="1">
                  <a:txBody>
                    <a:bodyPr/>
                    <a:lstStyle/>
                    <a:p>
                      <a:endParaRPr lang="en-IE"/>
                    </a:p>
                  </a:txBody>
                  <a:tcPr/>
                </a:tc>
                <a:extLst>
                  <a:ext uri="{0D108BD9-81ED-4DB2-BD59-A6C34878D82A}">
                    <a16:rowId xmlns:a16="http://schemas.microsoft.com/office/drawing/2014/main" val="323658695"/>
                  </a:ext>
                </a:extLst>
              </a:tr>
              <a:tr h="360457">
                <a:tc>
                  <a:txBody>
                    <a:bodyPr/>
                    <a:lstStyle/>
                    <a:p>
                      <a:pPr marL="67945" marR="321310" algn="r">
                        <a:spcBef>
                          <a:spcPts val="230"/>
                        </a:spcBef>
                        <a:spcAft>
                          <a:spcPts val="0"/>
                        </a:spcAft>
                      </a:pPr>
                      <a:r>
                        <a:rPr lang="en-US" sz="1600">
                          <a:solidFill>
                            <a:schemeClr val="tx1"/>
                          </a:solidFill>
                          <a:effectLst/>
                        </a:rPr>
                        <a:t>RL</a:t>
                      </a:r>
                      <a:r>
                        <a:rPr lang="en-US" sz="1600" spc="85">
                          <a:solidFill>
                            <a:schemeClr val="tx1"/>
                          </a:solidFill>
                          <a:effectLst/>
                        </a:rPr>
                        <a:t> </a:t>
                      </a:r>
                      <a:r>
                        <a:rPr lang="en-US" sz="1600">
                          <a:solidFill>
                            <a:schemeClr val="tx1"/>
                          </a:solidFill>
                          <a:effectLst/>
                        </a:rPr>
                        <a:t>= 1</a:t>
                      </a:r>
                      <a:endParaRPr lang="en-IE" sz="16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7945">
                        <a:spcBef>
                          <a:spcPts val="365"/>
                        </a:spcBef>
                      </a:pPr>
                      <a:r>
                        <a:rPr lang="en-US" sz="1600" b="0">
                          <a:solidFill>
                            <a:schemeClr val="tx1"/>
                          </a:solidFill>
                          <a:effectLst/>
                        </a:rPr>
                        <a:t>Little</a:t>
                      </a:r>
                      <a:r>
                        <a:rPr lang="en-US" sz="1600" b="0" spc="-20">
                          <a:solidFill>
                            <a:schemeClr val="tx1"/>
                          </a:solidFill>
                          <a:effectLst/>
                        </a:rPr>
                        <a:t> </a:t>
                      </a:r>
                      <a:r>
                        <a:rPr lang="en-US" sz="1600" b="0">
                          <a:solidFill>
                            <a:schemeClr val="tx1"/>
                          </a:solidFill>
                          <a:effectLst/>
                        </a:rPr>
                        <a:t>visible</a:t>
                      </a:r>
                      <a:r>
                        <a:rPr lang="en-US" sz="1600" b="0" spc="-20">
                          <a:solidFill>
                            <a:schemeClr val="tx1"/>
                          </a:solidFill>
                          <a:effectLst/>
                        </a:rPr>
                        <a:t> </a:t>
                      </a:r>
                      <a:r>
                        <a:rPr lang="en-US" sz="1600" b="0">
                          <a:solidFill>
                            <a:schemeClr val="tx1"/>
                          </a:solidFill>
                          <a:effectLst/>
                        </a:rPr>
                        <a:t>rust</a:t>
                      </a:r>
                      <a:r>
                        <a:rPr lang="en-US" sz="1600" b="0" spc="-5">
                          <a:solidFill>
                            <a:schemeClr val="tx1"/>
                          </a:solidFill>
                          <a:effectLst/>
                        </a:rPr>
                        <a:t> </a:t>
                      </a:r>
                      <a:r>
                        <a:rPr lang="en-US" sz="1600" b="0">
                          <a:solidFill>
                            <a:schemeClr val="tx1"/>
                          </a:solidFill>
                          <a:effectLst/>
                        </a:rPr>
                        <a:t>levels</a:t>
                      </a:r>
                      <a:endParaRPr lang="en-IE"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89890" algn="l">
                        <a:spcBef>
                          <a:spcPts val="365"/>
                        </a:spcBef>
                        <a:spcAft>
                          <a:spcPts val="0"/>
                        </a:spcAft>
                      </a:pPr>
                      <a:r>
                        <a:rPr lang="en-US" sz="1600" b="0" dirty="0">
                          <a:solidFill>
                            <a:schemeClr val="tx1"/>
                          </a:solidFill>
                          <a:effectLst/>
                        </a:rPr>
                        <a:t>&lt;5</a:t>
                      </a:r>
                      <a:endParaRPr lang="en-IE" sz="1600" b="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90170" algn="ctr">
                        <a:spcBef>
                          <a:spcPts val="100"/>
                        </a:spcBef>
                        <a:spcAft>
                          <a:spcPts val="0"/>
                        </a:spcAft>
                      </a:pPr>
                      <a:r>
                        <a:rPr lang="en-US" sz="1600" b="0">
                          <a:solidFill>
                            <a:schemeClr val="tx1"/>
                          </a:solidFill>
                          <a:effectLst/>
                        </a:rPr>
                        <a:t>Serviceable</a:t>
                      </a:r>
                      <a:endParaRPr lang="en-IE"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7155" marR="90170" algn="ctr">
                        <a:spcBef>
                          <a:spcPts val="350"/>
                        </a:spcBef>
                        <a:spcAft>
                          <a:spcPts val="0"/>
                        </a:spcAft>
                      </a:pPr>
                      <a:r>
                        <a:rPr lang="en-US" sz="1600" b="0">
                          <a:solidFill>
                            <a:schemeClr val="tx1"/>
                          </a:solidFill>
                          <a:effectLst/>
                        </a:rPr>
                        <a:t>None</a:t>
                      </a:r>
                      <a:endParaRPr lang="en-IE"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08581180"/>
                  </a:ext>
                </a:extLst>
              </a:tr>
              <a:tr h="361567">
                <a:tc>
                  <a:txBody>
                    <a:bodyPr/>
                    <a:lstStyle/>
                    <a:p>
                      <a:pPr marL="67945" marR="321310" algn="r">
                        <a:spcBef>
                          <a:spcPts val="230"/>
                        </a:spcBef>
                        <a:spcAft>
                          <a:spcPts val="0"/>
                        </a:spcAft>
                      </a:pPr>
                      <a:r>
                        <a:rPr lang="en-US" sz="1600">
                          <a:solidFill>
                            <a:schemeClr val="tx1"/>
                          </a:solidFill>
                          <a:effectLst/>
                        </a:rPr>
                        <a:t>RL</a:t>
                      </a:r>
                      <a:r>
                        <a:rPr lang="en-US" sz="1600" spc="85">
                          <a:solidFill>
                            <a:schemeClr val="tx1"/>
                          </a:solidFill>
                          <a:effectLst/>
                        </a:rPr>
                        <a:t> </a:t>
                      </a:r>
                      <a:r>
                        <a:rPr lang="en-US" sz="1600">
                          <a:solidFill>
                            <a:schemeClr val="tx1"/>
                          </a:solidFill>
                          <a:effectLst/>
                        </a:rPr>
                        <a:t>= 2</a:t>
                      </a:r>
                      <a:endParaRPr lang="en-IE" sz="16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7945">
                        <a:spcBef>
                          <a:spcPts val="365"/>
                        </a:spcBef>
                      </a:pPr>
                      <a:r>
                        <a:rPr lang="en-US" sz="1600" b="0">
                          <a:solidFill>
                            <a:schemeClr val="tx1"/>
                          </a:solidFill>
                          <a:effectLst/>
                        </a:rPr>
                        <a:t>Medium</a:t>
                      </a:r>
                      <a:r>
                        <a:rPr lang="en-US" sz="1600" b="0" spc="-5">
                          <a:solidFill>
                            <a:schemeClr val="tx1"/>
                          </a:solidFill>
                          <a:effectLst/>
                        </a:rPr>
                        <a:t> </a:t>
                      </a:r>
                      <a:r>
                        <a:rPr lang="en-US" sz="1600" b="0">
                          <a:solidFill>
                            <a:schemeClr val="tx1"/>
                          </a:solidFill>
                          <a:effectLst/>
                        </a:rPr>
                        <a:t>rust</a:t>
                      </a:r>
                      <a:r>
                        <a:rPr lang="en-US" sz="1600" b="0" spc="-10">
                          <a:solidFill>
                            <a:schemeClr val="tx1"/>
                          </a:solidFill>
                          <a:effectLst/>
                        </a:rPr>
                        <a:t> </a:t>
                      </a:r>
                      <a:r>
                        <a:rPr lang="en-US" sz="1600" b="0">
                          <a:solidFill>
                            <a:schemeClr val="tx1"/>
                          </a:solidFill>
                          <a:effectLst/>
                        </a:rPr>
                        <a:t>levels</a:t>
                      </a:r>
                      <a:endParaRPr lang="en-IE"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89890" algn="l">
                        <a:spcBef>
                          <a:spcPts val="365"/>
                        </a:spcBef>
                        <a:spcAft>
                          <a:spcPts val="0"/>
                        </a:spcAft>
                      </a:pPr>
                      <a:r>
                        <a:rPr lang="en-US" sz="1600" b="0" dirty="0">
                          <a:solidFill>
                            <a:schemeClr val="tx1"/>
                          </a:solidFill>
                          <a:effectLst/>
                        </a:rPr>
                        <a:t>&gt;5</a:t>
                      </a:r>
                      <a:endParaRPr lang="en-IE" sz="1600" b="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90170" algn="ctr">
                        <a:spcBef>
                          <a:spcPts val="100"/>
                        </a:spcBef>
                        <a:spcAft>
                          <a:spcPts val="0"/>
                        </a:spcAft>
                      </a:pPr>
                      <a:r>
                        <a:rPr lang="en-US" sz="1600" b="0">
                          <a:solidFill>
                            <a:schemeClr val="tx1"/>
                          </a:solidFill>
                          <a:effectLst/>
                        </a:rPr>
                        <a:t>Serviceable</a:t>
                      </a:r>
                      <a:endParaRPr lang="en-IE"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7155" marR="88900" algn="ctr">
                        <a:spcBef>
                          <a:spcPts val="350"/>
                        </a:spcBef>
                        <a:spcAft>
                          <a:spcPts val="0"/>
                        </a:spcAft>
                      </a:pPr>
                      <a:r>
                        <a:rPr lang="en-US" sz="1600" b="0">
                          <a:solidFill>
                            <a:schemeClr val="tx1"/>
                          </a:solidFill>
                          <a:effectLst/>
                        </a:rPr>
                        <a:t>Expend</a:t>
                      </a:r>
                      <a:r>
                        <a:rPr lang="en-US" sz="1600" b="0" spc="-10">
                          <a:solidFill>
                            <a:schemeClr val="tx1"/>
                          </a:solidFill>
                          <a:effectLst/>
                        </a:rPr>
                        <a:t> </a:t>
                      </a:r>
                      <a:r>
                        <a:rPr lang="en-US" sz="1600" b="0">
                          <a:solidFill>
                            <a:schemeClr val="tx1"/>
                          </a:solidFill>
                          <a:effectLst/>
                        </a:rPr>
                        <a:t>at</a:t>
                      </a:r>
                      <a:r>
                        <a:rPr lang="en-US" sz="1600" b="0" spc="-5">
                          <a:solidFill>
                            <a:schemeClr val="tx1"/>
                          </a:solidFill>
                          <a:effectLst/>
                        </a:rPr>
                        <a:t> </a:t>
                      </a:r>
                      <a:r>
                        <a:rPr lang="en-US" sz="1600" b="0">
                          <a:solidFill>
                            <a:schemeClr val="tx1"/>
                          </a:solidFill>
                          <a:effectLst/>
                        </a:rPr>
                        <a:t>Training</a:t>
                      </a:r>
                      <a:endParaRPr lang="en-IE"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61675392"/>
                  </a:ext>
                </a:extLst>
              </a:tr>
              <a:tr h="683205">
                <a:tc>
                  <a:txBody>
                    <a:bodyPr/>
                    <a:lstStyle/>
                    <a:p>
                      <a:pPr marL="67945" marR="321310" algn="r">
                        <a:spcBef>
                          <a:spcPts val="545"/>
                        </a:spcBef>
                        <a:spcAft>
                          <a:spcPts val="0"/>
                        </a:spcAft>
                      </a:pPr>
                      <a:r>
                        <a:rPr lang="en-US" sz="1600">
                          <a:solidFill>
                            <a:schemeClr val="tx1"/>
                          </a:solidFill>
                          <a:effectLst/>
                        </a:rPr>
                        <a:t>RL</a:t>
                      </a:r>
                      <a:r>
                        <a:rPr lang="en-US" sz="1600" spc="85">
                          <a:solidFill>
                            <a:schemeClr val="tx1"/>
                          </a:solidFill>
                          <a:effectLst/>
                        </a:rPr>
                        <a:t> </a:t>
                      </a:r>
                      <a:r>
                        <a:rPr lang="en-US" sz="1600">
                          <a:solidFill>
                            <a:schemeClr val="tx1"/>
                          </a:solidFill>
                          <a:effectLst/>
                        </a:rPr>
                        <a:t>= 3</a:t>
                      </a:r>
                      <a:endParaRPr lang="en-IE" sz="16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7945">
                        <a:spcBef>
                          <a:spcPts val="665"/>
                        </a:spcBef>
                      </a:pPr>
                      <a:r>
                        <a:rPr lang="en-US" sz="1600" b="0">
                          <a:solidFill>
                            <a:schemeClr val="tx1"/>
                          </a:solidFill>
                          <a:effectLst/>
                        </a:rPr>
                        <a:t>Heavy</a:t>
                      </a:r>
                      <a:r>
                        <a:rPr lang="en-US" sz="1600" b="0" spc="-5">
                          <a:solidFill>
                            <a:schemeClr val="tx1"/>
                          </a:solidFill>
                          <a:effectLst/>
                        </a:rPr>
                        <a:t> </a:t>
                      </a:r>
                      <a:r>
                        <a:rPr lang="en-US" sz="1600" b="0">
                          <a:solidFill>
                            <a:schemeClr val="tx1"/>
                          </a:solidFill>
                          <a:effectLst/>
                        </a:rPr>
                        <a:t>rust</a:t>
                      </a:r>
                      <a:r>
                        <a:rPr lang="en-US" sz="1600" b="0" spc="-15">
                          <a:solidFill>
                            <a:schemeClr val="tx1"/>
                          </a:solidFill>
                          <a:effectLst/>
                        </a:rPr>
                        <a:t> </a:t>
                      </a:r>
                      <a:r>
                        <a:rPr lang="en-US" sz="1600" b="0">
                          <a:solidFill>
                            <a:schemeClr val="tx1"/>
                          </a:solidFill>
                          <a:effectLst/>
                        </a:rPr>
                        <a:t>levels</a:t>
                      </a:r>
                      <a:endParaRPr lang="en-IE"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60680" algn="l">
                        <a:spcBef>
                          <a:spcPts val="665"/>
                        </a:spcBef>
                        <a:spcAft>
                          <a:spcPts val="0"/>
                        </a:spcAft>
                      </a:pPr>
                      <a:r>
                        <a:rPr lang="en-US" sz="1600" b="0" dirty="0">
                          <a:solidFill>
                            <a:schemeClr val="tx1"/>
                          </a:solidFill>
                          <a:effectLst/>
                        </a:rPr>
                        <a:t>&gt;10</a:t>
                      </a:r>
                      <a:endParaRPr lang="en-IE" sz="1600" b="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91440" algn="ctr">
                        <a:spcBef>
                          <a:spcPts val="100"/>
                        </a:spcBef>
                        <a:spcAft>
                          <a:spcPts val="0"/>
                        </a:spcAft>
                      </a:pPr>
                      <a:r>
                        <a:rPr lang="en-US" sz="1600" b="0">
                          <a:solidFill>
                            <a:schemeClr val="tx1"/>
                          </a:solidFill>
                          <a:effectLst/>
                        </a:rPr>
                        <a:t>Limited</a:t>
                      </a:r>
                      <a:r>
                        <a:rPr lang="en-US" sz="1600" b="0" spc="-25">
                          <a:solidFill>
                            <a:schemeClr val="tx1"/>
                          </a:solidFill>
                          <a:effectLst/>
                        </a:rPr>
                        <a:t> </a:t>
                      </a:r>
                      <a:r>
                        <a:rPr lang="en-US" sz="1600" b="0">
                          <a:solidFill>
                            <a:schemeClr val="tx1"/>
                          </a:solidFill>
                          <a:effectLst/>
                        </a:rPr>
                        <a:t>Serviceability</a:t>
                      </a:r>
                      <a:endParaRPr lang="en-IE"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7155" marR="88900" algn="ctr">
                        <a:spcBef>
                          <a:spcPts val="100"/>
                        </a:spcBef>
                        <a:spcAft>
                          <a:spcPts val="0"/>
                        </a:spcAft>
                      </a:pPr>
                      <a:r>
                        <a:rPr lang="en-US" sz="1600" b="0">
                          <a:solidFill>
                            <a:schemeClr val="tx1"/>
                          </a:solidFill>
                          <a:effectLst/>
                        </a:rPr>
                        <a:t>Repair</a:t>
                      </a:r>
                      <a:endParaRPr lang="en-IE" sz="1600" b="0">
                        <a:solidFill>
                          <a:schemeClr val="tx1"/>
                        </a:solidFill>
                        <a:effectLst/>
                      </a:endParaRPr>
                    </a:p>
                    <a:p>
                      <a:pPr marL="97155" marR="90170" algn="ctr">
                        <a:spcBef>
                          <a:spcPts val="195"/>
                        </a:spcBef>
                        <a:spcAft>
                          <a:spcPts val="0"/>
                        </a:spcAft>
                      </a:pPr>
                      <a:r>
                        <a:rPr lang="en-US" sz="1600" b="0">
                          <a:solidFill>
                            <a:schemeClr val="tx1"/>
                          </a:solidFill>
                          <a:effectLst/>
                        </a:rPr>
                        <a:t>Request</a:t>
                      </a:r>
                      <a:r>
                        <a:rPr lang="en-US" sz="1600" b="0" spc="-20">
                          <a:solidFill>
                            <a:schemeClr val="tx1"/>
                          </a:solidFill>
                          <a:effectLst/>
                        </a:rPr>
                        <a:t> </a:t>
                      </a:r>
                      <a:r>
                        <a:rPr lang="en-US" sz="1600" b="0">
                          <a:solidFill>
                            <a:schemeClr val="tx1"/>
                          </a:solidFill>
                          <a:effectLst/>
                        </a:rPr>
                        <a:t>In-Service</a:t>
                      </a:r>
                      <a:r>
                        <a:rPr lang="en-US" sz="1600" b="0" spc="-20">
                          <a:solidFill>
                            <a:schemeClr val="tx1"/>
                          </a:solidFill>
                          <a:effectLst/>
                        </a:rPr>
                        <a:t> </a:t>
                      </a:r>
                      <a:r>
                        <a:rPr lang="en-US" sz="1600" b="0">
                          <a:solidFill>
                            <a:schemeClr val="tx1"/>
                          </a:solidFill>
                          <a:effectLst/>
                        </a:rPr>
                        <a:t>Proof</a:t>
                      </a:r>
                      <a:endParaRPr lang="en-IE"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81926734"/>
                  </a:ext>
                </a:extLst>
              </a:tr>
              <a:tr h="361567">
                <a:tc>
                  <a:txBody>
                    <a:bodyPr/>
                    <a:lstStyle/>
                    <a:p>
                      <a:pPr marL="67945" marR="321310" algn="r">
                        <a:spcBef>
                          <a:spcPts val="235"/>
                        </a:spcBef>
                        <a:spcAft>
                          <a:spcPts val="0"/>
                        </a:spcAft>
                      </a:pPr>
                      <a:r>
                        <a:rPr lang="en-US" sz="1600">
                          <a:solidFill>
                            <a:schemeClr val="tx1"/>
                          </a:solidFill>
                          <a:effectLst/>
                        </a:rPr>
                        <a:t>RL</a:t>
                      </a:r>
                      <a:r>
                        <a:rPr lang="en-US" sz="1600" spc="85">
                          <a:solidFill>
                            <a:schemeClr val="tx1"/>
                          </a:solidFill>
                          <a:effectLst/>
                        </a:rPr>
                        <a:t> </a:t>
                      </a:r>
                      <a:r>
                        <a:rPr lang="en-US" sz="1600">
                          <a:solidFill>
                            <a:schemeClr val="tx1"/>
                          </a:solidFill>
                          <a:effectLst/>
                        </a:rPr>
                        <a:t>= 4</a:t>
                      </a:r>
                      <a:endParaRPr lang="en-IE" sz="160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marL="67945">
                        <a:spcBef>
                          <a:spcPts val="365"/>
                        </a:spcBef>
                      </a:pPr>
                      <a:r>
                        <a:rPr lang="en-US" sz="1600" b="0">
                          <a:solidFill>
                            <a:schemeClr val="tx1"/>
                          </a:solidFill>
                          <a:effectLst/>
                        </a:rPr>
                        <a:t>Very</a:t>
                      </a:r>
                      <a:r>
                        <a:rPr lang="en-US" sz="1600" b="0" spc="-5">
                          <a:solidFill>
                            <a:schemeClr val="tx1"/>
                          </a:solidFill>
                          <a:effectLst/>
                        </a:rPr>
                        <a:t> </a:t>
                      </a:r>
                      <a:r>
                        <a:rPr lang="en-US" sz="1600" b="0">
                          <a:solidFill>
                            <a:schemeClr val="tx1"/>
                          </a:solidFill>
                          <a:effectLst/>
                        </a:rPr>
                        <a:t>heavy</a:t>
                      </a:r>
                      <a:r>
                        <a:rPr lang="en-US" sz="1600" b="0" spc="-10">
                          <a:solidFill>
                            <a:schemeClr val="tx1"/>
                          </a:solidFill>
                          <a:effectLst/>
                        </a:rPr>
                        <a:t> </a:t>
                      </a:r>
                      <a:r>
                        <a:rPr lang="en-US" sz="1600" b="0">
                          <a:solidFill>
                            <a:schemeClr val="tx1"/>
                          </a:solidFill>
                          <a:effectLst/>
                        </a:rPr>
                        <a:t>rust</a:t>
                      </a:r>
                      <a:r>
                        <a:rPr lang="en-US" sz="1600" b="0" spc="-10">
                          <a:solidFill>
                            <a:schemeClr val="tx1"/>
                          </a:solidFill>
                          <a:effectLst/>
                        </a:rPr>
                        <a:t> </a:t>
                      </a:r>
                      <a:r>
                        <a:rPr lang="en-US" sz="1600" b="0">
                          <a:solidFill>
                            <a:schemeClr val="tx1"/>
                          </a:solidFill>
                          <a:effectLst/>
                        </a:rPr>
                        <a:t>levels</a:t>
                      </a:r>
                      <a:endParaRPr lang="en-IE"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marL="360680" algn="l">
                        <a:spcBef>
                          <a:spcPts val="365"/>
                        </a:spcBef>
                        <a:spcAft>
                          <a:spcPts val="0"/>
                        </a:spcAft>
                      </a:pPr>
                      <a:r>
                        <a:rPr lang="en-US" sz="1600" b="0" dirty="0">
                          <a:solidFill>
                            <a:schemeClr val="tx1"/>
                          </a:solidFill>
                          <a:effectLst/>
                        </a:rPr>
                        <a:t>&gt;40</a:t>
                      </a:r>
                      <a:endParaRPr lang="en-IE" sz="1600" b="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marL="95250" marR="90170" algn="ctr">
                        <a:spcBef>
                          <a:spcPts val="100"/>
                        </a:spcBef>
                        <a:spcAft>
                          <a:spcPts val="0"/>
                        </a:spcAft>
                      </a:pPr>
                      <a:r>
                        <a:rPr lang="en-US" sz="1600" b="0">
                          <a:solidFill>
                            <a:schemeClr val="tx1"/>
                          </a:solidFill>
                          <a:effectLst/>
                        </a:rPr>
                        <a:t>Unserviceable</a:t>
                      </a:r>
                      <a:endParaRPr lang="en-IE"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marL="97155" marR="88900" algn="ctr">
                        <a:spcBef>
                          <a:spcPts val="350"/>
                        </a:spcBef>
                        <a:spcAft>
                          <a:spcPts val="0"/>
                        </a:spcAft>
                      </a:pPr>
                      <a:r>
                        <a:rPr lang="en-US" sz="1600" b="0" dirty="0">
                          <a:solidFill>
                            <a:schemeClr val="tx1"/>
                          </a:solidFill>
                          <a:effectLst/>
                        </a:rPr>
                        <a:t>Destroy</a:t>
                      </a:r>
                      <a:endParaRPr lang="en-IE" sz="1600" b="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1156257642"/>
                  </a:ext>
                </a:extLst>
              </a:tr>
            </a:tbl>
          </a:graphicData>
        </a:graphic>
      </p:graphicFrame>
    </p:spTree>
    <p:extLst>
      <p:ext uri="{BB962C8B-B14F-4D97-AF65-F5344CB8AC3E}">
        <p14:creationId xmlns:p14="http://schemas.microsoft.com/office/powerpoint/2010/main" val="330770064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9"/>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lvl="0" algn="ctr"/>
            <a:r>
              <a:rPr lang="en-US"/>
              <a:t>Physical Inspection of Ammunition</a:t>
            </a:r>
            <a:endParaRPr/>
          </a:p>
        </p:txBody>
      </p:sp>
      <p:sp>
        <p:nvSpPr>
          <p:cNvPr id="135" name="Google Shape;135;p9"/>
          <p:cNvSpPr txBox="1">
            <a:spLocks noGrp="1"/>
          </p:cNvSpPr>
          <p:nvPr>
            <p:ph type="body" idx="1"/>
          </p:nvPr>
        </p:nvSpPr>
        <p:spPr>
          <a:xfrm>
            <a:off x="629841" y="1895178"/>
            <a:ext cx="7886699" cy="4294485"/>
          </a:xfrm>
          <a:prstGeom prst="rect">
            <a:avLst/>
          </a:prstGeom>
          <a:noFill/>
          <a:ln>
            <a:noFill/>
          </a:ln>
        </p:spPr>
        <p:txBody>
          <a:bodyPr spcFirstLastPara="1" wrap="square" lIns="91425" tIns="45700" rIns="91425" bIns="45700" anchor="t" anchorCtr="0">
            <a:noAutofit/>
          </a:bodyPr>
          <a:lstStyle/>
          <a:p>
            <a:pPr marL="228600" lvl="0" indent="0" algn="l" rtl="0">
              <a:lnSpc>
                <a:spcPct val="90000"/>
              </a:lnSpc>
              <a:spcBef>
                <a:spcPts val="0"/>
              </a:spcBef>
              <a:spcAft>
                <a:spcPts val="0"/>
              </a:spcAft>
              <a:buClr>
                <a:schemeClr val="dk1"/>
              </a:buClr>
              <a:buSzPts val="3600"/>
              <a:buNone/>
            </a:pPr>
            <a:endParaRPr lang="en-US"/>
          </a:p>
          <a:p>
            <a:pPr marL="228600" lvl="0" indent="0" algn="l" rtl="0">
              <a:lnSpc>
                <a:spcPct val="90000"/>
              </a:lnSpc>
              <a:spcBef>
                <a:spcPts val="0"/>
              </a:spcBef>
              <a:spcAft>
                <a:spcPts val="0"/>
              </a:spcAft>
              <a:buClr>
                <a:schemeClr val="dk1"/>
              </a:buClr>
              <a:buSzPts val="3600"/>
              <a:buNone/>
            </a:pPr>
            <a:endParaRPr/>
          </a:p>
        </p:txBody>
      </p:sp>
      <p:sp>
        <p:nvSpPr>
          <p:cNvPr id="6" name="Google Shape;135;p9">
            <a:extLst>
              <a:ext uri="{FF2B5EF4-FFF2-40B4-BE49-F238E27FC236}">
                <a16:creationId xmlns:a16="http://schemas.microsoft.com/office/drawing/2014/main" id="{D2C36651-09F7-6D4A-9EAC-D63F6A761B85}"/>
              </a:ext>
            </a:extLst>
          </p:cNvPr>
          <p:cNvSpPr txBox="1">
            <a:spLocks/>
          </p:cNvSpPr>
          <p:nvPr/>
        </p:nvSpPr>
        <p:spPr>
          <a:xfrm>
            <a:off x="754531" y="1690689"/>
            <a:ext cx="7886699" cy="4294485"/>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57200" algn="l" rtl="0">
              <a:lnSpc>
                <a:spcPct val="90000"/>
              </a:lnSpc>
              <a:spcBef>
                <a:spcPts val="10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1pPr>
            <a:lvl2pPr marL="914400" marR="0" lvl="1"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L="1371600" marR="0" lvl="2"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3pPr>
            <a:lvl4pPr marL="1828800" marR="0" lvl="3"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4pPr>
            <a:lvl5pPr marL="2286000" marR="0" lvl="4"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a:buSzPct val="100000"/>
            </a:pPr>
            <a:r>
              <a:rPr lang="en-US" sz="2400" b="1" dirty="0"/>
              <a:t>Visual Inspection:</a:t>
            </a:r>
          </a:p>
          <a:p>
            <a:pPr lvl="1">
              <a:buSzPct val="100000"/>
              <a:buFont typeface="Courier New" panose="02070309020205020404" pitchFamily="49" charset="0"/>
              <a:buChar char="o"/>
            </a:pPr>
            <a:r>
              <a:rPr lang="en-US" sz="2000" dirty="0"/>
              <a:t>The physical (visual) inspection of ammunition is an important component in ensuring the overall safety of the ammunition stockpile</a:t>
            </a:r>
            <a:r>
              <a:rPr lang="en-IE" sz="1200" dirty="0"/>
              <a:t> </a:t>
            </a:r>
            <a:br>
              <a:rPr lang="en-IE" sz="1200" dirty="0"/>
            </a:br>
            <a:endParaRPr lang="en-IE" sz="1200" dirty="0"/>
          </a:p>
          <a:p>
            <a:pPr>
              <a:buSzPct val="100000"/>
            </a:pPr>
            <a:r>
              <a:rPr lang="en-US" sz="2400" b="1" dirty="0"/>
              <a:t>Ammunition Packaging</a:t>
            </a:r>
          </a:p>
          <a:p>
            <a:pPr lvl="1">
              <a:buSzPct val="100000"/>
              <a:buFont typeface="Courier New" panose="02070309020205020404" pitchFamily="49" charset="0"/>
              <a:buChar char="o"/>
            </a:pPr>
            <a:r>
              <a:rPr lang="en-US" sz="2000" dirty="0"/>
              <a:t>The packaging should be marked with the correct details of the ammunition</a:t>
            </a:r>
            <a:endParaRPr lang="en-IE" sz="2000" dirty="0"/>
          </a:p>
          <a:p>
            <a:pPr lvl="1">
              <a:buSzPct val="100000"/>
              <a:buFont typeface="Courier New" panose="02070309020205020404" pitchFamily="49" charset="0"/>
              <a:buChar char="o"/>
            </a:pPr>
            <a:r>
              <a:rPr lang="en-US" sz="2000" dirty="0"/>
              <a:t>The metal fitments should be free from oxidation (rust)</a:t>
            </a:r>
            <a:endParaRPr lang="en-IE" sz="2000" dirty="0"/>
          </a:p>
          <a:p>
            <a:pPr lvl="1">
              <a:buSzPct val="100000"/>
              <a:buFont typeface="Courier New" panose="02070309020205020404" pitchFamily="49" charset="0"/>
              <a:buChar char="o"/>
            </a:pPr>
            <a:r>
              <a:rPr lang="en-US" sz="2000" dirty="0"/>
              <a:t>The package should be intact with minimal external damage </a:t>
            </a:r>
            <a:endParaRPr lang="en-IE" sz="2000" dirty="0"/>
          </a:p>
          <a:p>
            <a:pPr lvl="1">
              <a:buSzPct val="100000"/>
              <a:buFont typeface="Courier New" panose="02070309020205020404" pitchFamily="49" charset="0"/>
              <a:buChar char="o"/>
            </a:pPr>
            <a:r>
              <a:rPr lang="en-US" sz="2000" dirty="0"/>
              <a:t>The seals are intact</a:t>
            </a:r>
            <a:r>
              <a:rPr lang="en-IE" sz="2000" dirty="0"/>
              <a:t> </a:t>
            </a:r>
            <a:br>
              <a:rPr lang="en-IE" sz="2000" dirty="0"/>
            </a:br>
            <a:endParaRPr lang="en-IE" sz="2000" dirty="0"/>
          </a:p>
          <a:p>
            <a:pPr>
              <a:buSzPct val="100000"/>
            </a:pPr>
            <a:r>
              <a:rPr lang="en-IE" sz="2000" dirty="0"/>
              <a:t>Ammunition Specific Inspection Points – Annex C</a:t>
            </a:r>
            <a:endParaRPr lang="en-US" sz="2000" dirty="0"/>
          </a:p>
        </p:txBody>
      </p:sp>
      <p:pic>
        <p:nvPicPr>
          <p:cNvPr id="2" name="Graphic 2" descr="Document with solid fill">
            <a:extLst>
              <a:ext uri="{FF2B5EF4-FFF2-40B4-BE49-F238E27FC236}">
                <a16:creationId xmlns:a16="http://schemas.microsoft.com/office/drawing/2014/main" id="{46E31DA5-BD9F-41AE-B2FA-49B9D2658C9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60631" y="5723021"/>
            <a:ext cx="657727" cy="657727"/>
          </a:xfrm>
          <a:prstGeom prst="rect">
            <a:avLst/>
          </a:prstGeom>
        </p:spPr>
      </p:pic>
      <p:sp>
        <p:nvSpPr>
          <p:cNvPr id="3" name="TextBox 2">
            <a:extLst>
              <a:ext uri="{FF2B5EF4-FFF2-40B4-BE49-F238E27FC236}">
                <a16:creationId xmlns:a16="http://schemas.microsoft.com/office/drawing/2014/main" id="{9FA52293-881B-4E12-A450-439013B3B699}"/>
              </a:ext>
            </a:extLst>
          </p:cNvPr>
          <p:cNvSpPr txBox="1"/>
          <p:nvPr/>
        </p:nvSpPr>
        <p:spPr>
          <a:xfrm>
            <a:off x="7411453" y="5414211"/>
            <a:ext cx="1556085"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t>See Handout</a:t>
            </a:r>
          </a:p>
        </p:txBody>
      </p:sp>
    </p:spTree>
    <p:extLst>
      <p:ext uri="{BB962C8B-B14F-4D97-AF65-F5344CB8AC3E}">
        <p14:creationId xmlns:p14="http://schemas.microsoft.com/office/powerpoint/2010/main" val="43417435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9"/>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lvl="0" algn="ctr"/>
            <a:r>
              <a:rPr lang="en-US"/>
              <a:t>Ammunition Specific Inspection Points</a:t>
            </a:r>
            <a:endParaRPr/>
          </a:p>
        </p:txBody>
      </p:sp>
      <p:sp>
        <p:nvSpPr>
          <p:cNvPr id="135" name="Google Shape;135;p9"/>
          <p:cNvSpPr txBox="1">
            <a:spLocks noGrp="1"/>
          </p:cNvSpPr>
          <p:nvPr>
            <p:ph type="body" idx="1"/>
          </p:nvPr>
        </p:nvSpPr>
        <p:spPr>
          <a:xfrm>
            <a:off x="629841" y="1895178"/>
            <a:ext cx="7886699" cy="4294485"/>
          </a:xfrm>
          <a:prstGeom prst="rect">
            <a:avLst/>
          </a:prstGeom>
          <a:noFill/>
          <a:ln>
            <a:noFill/>
          </a:ln>
        </p:spPr>
        <p:txBody>
          <a:bodyPr spcFirstLastPara="1" wrap="square" lIns="91425" tIns="45700" rIns="91425" bIns="45700" anchor="t" anchorCtr="0">
            <a:noAutofit/>
          </a:bodyPr>
          <a:lstStyle/>
          <a:p>
            <a:pPr marL="228600" lvl="0" indent="0" algn="l" rtl="0">
              <a:lnSpc>
                <a:spcPct val="90000"/>
              </a:lnSpc>
              <a:spcBef>
                <a:spcPts val="0"/>
              </a:spcBef>
              <a:spcAft>
                <a:spcPts val="0"/>
              </a:spcAft>
              <a:buClr>
                <a:schemeClr val="dk1"/>
              </a:buClr>
              <a:buSzPts val="3600"/>
              <a:buNone/>
            </a:pPr>
            <a:endParaRPr lang="en-US"/>
          </a:p>
          <a:p>
            <a:pPr marL="228600" lvl="0" indent="0" algn="l" rtl="0">
              <a:lnSpc>
                <a:spcPct val="90000"/>
              </a:lnSpc>
              <a:spcBef>
                <a:spcPts val="0"/>
              </a:spcBef>
              <a:spcAft>
                <a:spcPts val="0"/>
              </a:spcAft>
              <a:buClr>
                <a:schemeClr val="dk1"/>
              </a:buClr>
              <a:buSzPts val="3600"/>
              <a:buNone/>
            </a:pPr>
            <a:endParaRPr/>
          </a:p>
        </p:txBody>
      </p:sp>
      <p:sp>
        <p:nvSpPr>
          <p:cNvPr id="6" name="Google Shape;135;p9">
            <a:extLst>
              <a:ext uri="{FF2B5EF4-FFF2-40B4-BE49-F238E27FC236}">
                <a16:creationId xmlns:a16="http://schemas.microsoft.com/office/drawing/2014/main" id="{D2C36651-09F7-6D4A-9EAC-D63F6A761B85}"/>
              </a:ext>
            </a:extLst>
          </p:cNvPr>
          <p:cNvSpPr txBox="1">
            <a:spLocks/>
          </p:cNvSpPr>
          <p:nvPr/>
        </p:nvSpPr>
        <p:spPr>
          <a:xfrm>
            <a:off x="782241" y="2047578"/>
            <a:ext cx="7886699" cy="4294485"/>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57200" algn="l" rtl="0">
              <a:lnSpc>
                <a:spcPct val="90000"/>
              </a:lnSpc>
              <a:spcBef>
                <a:spcPts val="10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1pPr>
            <a:lvl2pPr marL="914400" marR="0" lvl="1"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L="1371600" marR="0" lvl="2"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3pPr>
            <a:lvl4pPr marL="1828800" marR="0" lvl="3"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4pPr>
            <a:lvl5pPr marL="2286000" marR="0" lvl="4"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a:buSzPct val="100000"/>
            </a:pPr>
            <a:endParaRPr lang="en-US" sz="2000"/>
          </a:p>
        </p:txBody>
      </p:sp>
      <p:pic>
        <p:nvPicPr>
          <p:cNvPr id="3" name="Picture 2" descr="Table&#10;&#10;Description automatically generated">
            <a:extLst>
              <a:ext uri="{FF2B5EF4-FFF2-40B4-BE49-F238E27FC236}">
                <a16:creationId xmlns:a16="http://schemas.microsoft.com/office/drawing/2014/main" id="{1CBFF636-114C-5646-9471-BC88FC8E9D46}"/>
              </a:ext>
            </a:extLst>
          </p:cNvPr>
          <p:cNvPicPr>
            <a:picLocks noChangeAspect="1"/>
          </p:cNvPicPr>
          <p:nvPr/>
        </p:nvPicPr>
        <p:blipFill>
          <a:blip r:embed="rId3"/>
          <a:stretch>
            <a:fillRect/>
          </a:stretch>
        </p:blipFill>
        <p:spPr>
          <a:xfrm>
            <a:off x="391120" y="1895178"/>
            <a:ext cx="8361759" cy="4437711"/>
          </a:xfrm>
          <a:prstGeom prst="rect">
            <a:avLst/>
          </a:prstGeom>
        </p:spPr>
      </p:pic>
    </p:spTree>
    <p:extLst>
      <p:ext uri="{BB962C8B-B14F-4D97-AF65-F5344CB8AC3E}">
        <p14:creationId xmlns:p14="http://schemas.microsoft.com/office/powerpoint/2010/main" val="413519988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9"/>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lvl="0" algn="ctr"/>
            <a:r>
              <a:rPr lang="en-US"/>
              <a:t>Ammunition Specific Inspection Points</a:t>
            </a:r>
            <a:endParaRPr/>
          </a:p>
        </p:txBody>
      </p:sp>
      <p:sp>
        <p:nvSpPr>
          <p:cNvPr id="135" name="Google Shape;135;p9"/>
          <p:cNvSpPr txBox="1">
            <a:spLocks noGrp="1"/>
          </p:cNvSpPr>
          <p:nvPr>
            <p:ph type="body" idx="1"/>
          </p:nvPr>
        </p:nvSpPr>
        <p:spPr>
          <a:xfrm>
            <a:off x="629841" y="1895178"/>
            <a:ext cx="7886699" cy="4294485"/>
          </a:xfrm>
          <a:prstGeom prst="rect">
            <a:avLst/>
          </a:prstGeom>
          <a:noFill/>
          <a:ln>
            <a:noFill/>
          </a:ln>
        </p:spPr>
        <p:txBody>
          <a:bodyPr spcFirstLastPara="1" wrap="square" lIns="91425" tIns="45700" rIns="91425" bIns="45700" anchor="t" anchorCtr="0">
            <a:noAutofit/>
          </a:bodyPr>
          <a:lstStyle/>
          <a:p>
            <a:pPr marL="228600" lvl="0" indent="0" algn="l" rtl="0">
              <a:lnSpc>
                <a:spcPct val="90000"/>
              </a:lnSpc>
              <a:spcBef>
                <a:spcPts val="0"/>
              </a:spcBef>
              <a:spcAft>
                <a:spcPts val="0"/>
              </a:spcAft>
              <a:buClr>
                <a:schemeClr val="dk1"/>
              </a:buClr>
              <a:buSzPts val="3600"/>
              <a:buNone/>
            </a:pPr>
            <a:endParaRPr lang="en-US"/>
          </a:p>
          <a:p>
            <a:pPr marL="228600" lvl="0" indent="0" algn="l" rtl="0">
              <a:lnSpc>
                <a:spcPct val="90000"/>
              </a:lnSpc>
              <a:spcBef>
                <a:spcPts val="0"/>
              </a:spcBef>
              <a:spcAft>
                <a:spcPts val="0"/>
              </a:spcAft>
              <a:buClr>
                <a:schemeClr val="dk1"/>
              </a:buClr>
              <a:buSzPts val="3600"/>
              <a:buNone/>
            </a:pPr>
            <a:endParaRPr/>
          </a:p>
        </p:txBody>
      </p:sp>
      <p:sp>
        <p:nvSpPr>
          <p:cNvPr id="6" name="Google Shape;135;p9">
            <a:extLst>
              <a:ext uri="{FF2B5EF4-FFF2-40B4-BE49-F238E27FC236}">
                <a16:creationId xmlns:a16="http://schemas.microsoft.com/office/drawing/2014/main" id="{D2C36651-09F7-6D4A-9EAC-D63F6A761B85}"/>
              </a:ext>
            </a:extLst>
          </p:cNvPr>
          <p:cNvSpPr txBox="1">
            <a:spLocks/>
          </p:cNvSpPr>
          <p:nvPr/>
        </p:nvSpPr>
        <p:spPr>
          <a:xfrm>
            <a:off x="782241" y="2047578"/>
            <a:ext cx="7886699" cy="4294485"/>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57200" algn="l" rtl="0">
              <a:lnSpc>
                <a:spcPct val="90000"/>
              </a:lnSpc>
              <a:spcBef>
                <a:spcPts val="10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1pPr>
            <a:lvl2pPr marL="914400" marR="0" lvl="1"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L="1371600" marR="0" lvl="2"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3pPr>
            <a:lvl4pPr marL="1828800" marR="0" lvl="3"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4pPr>
            <a:lvl5pPr marL="2286000" marR="0" lvl="4"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a:buSzPct val="100000"/>
            </a:pPr>
            <a:endParaRPr lang="en-US" sz="2000"/>
          </a:p>
        </p:txBody>
      </p:sp>
      <p:pic>
        <p:nvPicPr>
          <p:cNvPr id="3" name="Picture 2" descr="Table&#10;&#10;Description automatically generated">
            <a:extLst>
              <a:ext uri="{FF2B5EF4-FFF2-40B4-BE49-F238E27FC236}">
                <a16:creationId xmlns:a16="http://schemas.microsoft.com/office/drawing/2014/main" id="{3DCF9DD6-FB8E-694E-A4AE-D973386928F5}"/>
              </a:ext>
            </a:extLst>
          </p:cNvPr>
          <p:cNvPicPr>
            <a:picLocks noChangeAspect="1"/>
          </p:cNvPicPr>
          <p:nvPr/>
        </p:nvPicPr>
        <p:blipFill>
          <a:blip r:embed="rId3"/>
          <a:stretch>
            <a:fillRect/>
          </a:stretch>
        </p:blipFill>
        <p:spPr>
          <a:xfrm>
            <a:off x="391120" y="2269862"/>
            <a:ext cx="8361759" cy="3545116"/>
          </a:xfrm>
          <a:prstGeom prst="rect">
            <a:avLst/>
          </a:prstGeom>
        </p:spPr>
      </p:pic>
    </p:spTree>
    <p:extLst>
      <p:ext uri="{BB962C8B-B14F-4D97-AF65-F5344CB8AC3E}">
        <p14:creationId xmlns:p14="http://schemas.microsoft.com/office/powerpoint/2010/main" val="7782629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8"/>
          <p:cNvSpPr txBox="1">
            <a:spLocks noGrp="1"/>
          </p:cNvSpPr>
          <p:nvPr>
            <p:ph type="body" idx="1"/>
          </p:nvPr>
        </p:nvSpPr>
        <p:spPr>
          <a:xfrm>
            <a:off x="1420813" y="1865870"/>
            <a:ext cx="4300537" cy="1203333"/>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lt1"/>
              </a:buClr>
              <a:buSzPts val="4000"/>
              <a:buNone/>
            </a:pPr>
            <a:r>
              <a:rPr lang="en-GB" dirty="0"/>
              <a:t>SATO</a:t>
            </a:r>
            <a:endParaRPr dirty="0"/>
          </a:p>
        </p:txBody>
      </p:sp>
    </p:spTree>
    <p:extLst>
      <p:ext uri="{BB962C8B-B14F-4D97-AF65-F5344CB8AC3E}">
        <p14:creationId xmlns:p14="http://schemas.microsoft.com/office/powerpoint/2010/main" val="308350688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5ED62-5D17-B888-955B-9089C829A880}"/>
              </a:ext>
            </a:extLst>
          </p:cNvPr>
          <p:cNvSpPr>
            <a:spLocks noGrp="1"/>
          </p:cNvSpPr>
          <p:nvPr>
            <p:ph type="title"/>
          </p:nvPr>
        </p:nvSpPr>
        <p:spPr>
          <a:xfrm>
            <a:off x="629841" y="365127"/>
            <a:ext cx="7886700" cy="625474"/>
          </a:xfrm>
        </p:spPr>
        <p:txBody>
          <a:bodyPr/>
          <a:lstStyle/>
          <a:p>
            <a:pPr algn="ctr"/>
            <a:r>
              <a:rPr lang="en-CA" dirty="0"/>
              <a:t>SATO - Competencies</a:t>
            </a:r>
          </a:p>
        </p:txBody>
      </p:sp>
      <p:sp>
        <p:nvSpPr>
          <p:cNvPr id="4" name="Text Placeholder 3"/>
          <p:cNvSpPr>
            <a:spLocks noGrp="1"/>
          </p:cNvSpPr>
          <p:nvPr>
            <p:ph type="body" idx="1"/>
          </p:nvPr>
        </p:nvSpPr>
        <p:spPr>
          <a:xfrm>
            <a:off x="317500" y="1196678"/>
            <a:ext cx="8508999" cy="1165522"/>
          </a:xfrm>
        </p:spPr>
        <p:txBody>
          <a:bodyPr/>
          <a:lstStyle/>
          <a:p>
            <a:pPr marL="0" indent="0" algn="just">
              <a:buNone/>
            </a:pPr>
            <a:r>
              <a:rPr lang="en-US" sz="2300" dirty="0"/>
              <a:t>SATO Must be qualified through a national Ammunition Technical Officer’s Course according to IATG 01.90, Annex L. </a:t>
            </a:r>
          </a:p>
        </p:txBody>
      </p:sp>
      <p:sp>
        <p:nvSpPr>
          <p:cNvPr id="6" name="TextBox 5"/>
          <p:cNvSpPr txBox="1"/>
          <p:nvPr/>
        </p:nvSpPr>
        <p:spPr>
          <a:xfrm>
            <a:off x="8140700" y="6286500"/>
            <a:ext cx="73660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err="1">
                <a:ln>
                  <a:noFill/>
                </a:ln>
                <a:solidFill>
                  <a:srgbClr val="000000"/>
                </a:solidFill>
                <a:effectLst/>
                <a:uLnTx/>
                <a:uFillTx/>
                <a:latin typeface="Arial"/>
                <a:cs typeface="Arial"/>
                <a:sym typeface="Arial"/>
              </a:rPr>
              <a:t>Cont</a:t>
            </a:r>
            <a:r>
              <a:rPr kumimoji="0" lang="en-US" sz="1400" b="0" i="0" u="none" strike="noStrike" kern="0" cap="none" spc="0" normalizeH="0" baseline="0" noProof="0" dirty="0">
                <a:ln>
                  <a:noFill/>
                </a:ln>
                <a:solidFill>
                  <a:srgbClr val="000000"/>
                </a:solidFill>
                <a:effectLst/>
                <a:uLnTx/>
                <a:uFillTx/>
                <a:latin typeface="Arial"/>
                <a:cs typeface="Arial"/>
                <a:sym typeface="Arial"/>
              </a:rPr>
              <a:t>…</a:t>
            </a:r>
          </a:p>
        </p:txBody>
      </p:sp>
      <p:sp>
        <p:nvSpPr>
          <p:cNvPr id="5" name="Text Placeholder 3"/>
          <p:cNvSpPr txBox="1">
            <a:spLocks/>
          </p:cNvSpPr>
          <p:nvPr/>
        </p:nvSpPr>
        <p:spPr>
          <a:xfrm>
            <a:off x="317500" y="2352377"/>
            <a:ext cx="8508999" cy="4140495"/>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57200" algn="l" rtl="0">
              <a:lnSpc>
                <a:spcPct val="90000"/>
              </a:lnSpc>
              <a:spcBef>
                <a:spcPts val="10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1pPr>
            <a:lvl2pPr marL="914400" marR="0" lvl="1"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L="1371600" marR="0" lvl="2"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3pPr>
            <a:lvl4pPr marL="1828800" marR="0" lvl="3"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4pPr>
            <a:lvl5pPr marL="2286000" marR="0" lvl="4"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0" marR="0" lvl="0" indent="0" algn="just" defTabSz="914400" rtl="0" eaLnBrk="1" fontAlgn="auto" latinLnBrk="0" hangingPunct="1">
              <a:lnSpc>
                <a:spcPct val="90000"/>
              </a:lnSpc>
              <a:spcBef>
                <a:spcPts val="1000"/>
              </a:spcBef>
              <a:spcAft>
                <a:spcPts val="0"/>
              </a:spcAft>
              <a:buClr>
                <a:srgbClr val="000000"/>
              </a:buClr>
              <a:buSzPts val="3600"/>
              <a:buFont typeface="Arial"/>
              <a:buNone/>
              <a:tabLst/>
              <a:defRPr/>
            </a:pPr>
            <a:r>
              <a:rPr kumimoji="0" lang="en-US" sz="2400" b="0" i="0" u="none" strike="noStrike" kern="0" cap="none" spc="0" normalizeH="0" baseline="0" noProof="0" dirty="0">
                <a:ln>
                  <a:noFill/>
                </a:ln>
                <a:solidFill>
                  <a:srgbClr val="000000"/>
                </a:solidFill>
                <a:effectLst/>
                <a:uLnTx/>
                <a:uFillTx/>
                <a:latin typeface="Arial"/>
                <a:cs typeface="Arial"/>
                <a:sym typeface="Arial"/>
              </a:rPr>
              <a:t>He/she should: </a:t>
            </a:r>
          </a:p>
          <a:p>
            <a:pPr marL="0" marR="0" lvl="0" indent="0" algn="just" defTabSz="914400" rtl="0" eaLnBrk="1" fontAlgn="auto" latinLnBrk="0" hangingPunct="1">
              <a:lnSpc>
                <a:spcPct val="90000"/>
              </a:lnSpc>
              <a:spcBef>
                <a:spcPts val="1000"/>
              </a:spcBef>
              <a:spcAft>
                <a:spcPts val="0"/>
              </a:spcAft>
              <a:buClr>
                <a:srgbClr val="000000"/>
              </a:buClr>
              <a:buSzPts val="3600"/>
              <a:buFont typeface="Arial"/>
              <a:buNone/>
              <a:tabLst/>
              <a:defRPr/>
            </a:pPr>
            <a:endParaRPr kumimoji="0" lang="en-US" sz="1100" b="0" i="0" u="none" strike="noStrike" kern="0" cap="none" spc="0" normalizeH="0" baseline="0" noProof="0" dirty="0">
              <a:ln>
                <a:noFill/>
              </a:ln>
              <a:solidFill>
                <a:srgbClr val="000000"/>
              </a:solidFill>
              <a:effectLst/>
              <a:uLnTx/>
              <a:uFillTx/>
              <a:latin typeface="Arial"/>
              <a:cs typeface="Arial"/>
              <a:sym typeface="Arial"/>
            </a:endParaRPr>
          </a:p>
          <a:p>
            <a:pPr marL="914400" marR="0" lvl="1" indent="-457200" algn="just" defTabSz="914400" rtl="0" eaLnBrk="1" fontAlgn="auto" latinLnBrk="0" hangingPunct="1">
              <a:lnSpc>
                <a:spcPct val="90000"/>
              </a:lnSpc>
              <a:spcBef>
                <a:spcPts val="500"/>
              </a:spcBef>
              <a:spcAft>
                <a:spcPts val="0"/>
              </a:spcAft>
              <a:buClr>
                <a:srgbClr val="000000"/>
              </a:buClr>
              <a:buSzPts val="3600"/>
              <a:buFont typeface="Arial" panose="020B0604020202020204" pitchFamily="34" charset="0"/>
              <a:buChar char="•"/>
              <a:tabLst/>
              <a:defRPr/>
            </a:pPr>
            <a:r>
              <a:rPr kumimoji="0" lang="en-US" sz="2400" b="0" i="0" u="none" strike="noStrike" kern="0" cap="none" spc="0" normalizeH="0" baseline="0" noProof="0" dirty="0">
                <a:ln>
                  <a:noFill/>
                </a:ln>
                <a:solidFill>
                  <a:srgbClr val="000000"/>
                </a:solidFill>
                <a:effectLst/>
                <a:uLnTx/>
                <a:uFillTx/>
                <a:latin typeface="Arial"/>
                <a:cs typeface="Arial"/>
                <a:sym typeface="Arial"/>
              </a:rPr>
              <a:t>Have the knowledge and understanding of DPO Ammunition Management Guidelines for Peacekeeping Operations, as well as IATG and IATG-recommended ammunition management standards and guidelines</a:t>
            </a:r>
          </a:p>
          <a:p>
            <a:pPr marL="914400" marR="0" lvl="1" indent="-457200" algn="just" defTabSz="914400" rtl="0" eaLnBrk="1" fontAlgn="auto" latinLnBrk="0" hangingPunct="1">
              <a:lnSpc>
                <a:spcPct val="90000"/>
              </a:lnSpc>
              <a:spcBef>
                <a:spcPts val="500"/>
              </a:spcBef>
              <a:spcAft>
                <a:spcPts val="0"/>
              </a:spcAft>
              <a:buClr>
                <a:srgbClr val="000000"/>
              </a:buClr>
              <a:buSzPts val="3600"/>
              <a:buFont typeface="Arial" panose="020B0604020202020204" pitchFamily="34" charset="0"/>
              <a:buChar char="•"/>
              <a:tabLst/>
              <a:defRPr/>
            </a:pPr>
            <a:endParaRPr kumimoji="0" lang="en-US" sz="2400" b="0" i="0" u="none" strike="noStrike" kern="0" cap="none" spc="0" normalizeH="0" baseline="0" noProof="0" dirty="0">
              <a:ln>
                <a:noFill/>
              </a:ln>
              <a:solidFill>
                <a:srgbClr val="000000"/>
              </a:solidFill>
              <a:effectLst/>
              <a:uLnTx/>
              <a:uFillTx/>
              <a:latin typeface="Arial"/>
              <a:cs typeface="Arial"/>
              <a:sym typeface="Arial"/>
            </a:endParaRPr>
          </a:p>
          <a:p>
            <a:pPr marL="914400" marR="0" lvl="1" indent="-457200" algn="just" defTabSz="914400" rtl="0" eaLnBrk="1" fontAlgn="auto" latinLnBrk="0" hangingPunct="1">
              <a:lnSpc>
                <a:spcPct val="90000"/>
              </a:lnSpc>
              <a:spcBef>
                <a:spcPts val="500"/>
              </a:spcBef>
              <a:spcAft>
                <a:spcPts val="0"/>
              </a:spcAft>
              <a:buClr>
                <a:srgbClr val="000000"/>
              </a:buClr>
              <a:buSzPts val="3600"/>
              <a:buFont typeface="Arial" panose="020B0604020202020204" pitchFamily="34" charset="0"/>
              <a:buChar char="•"/>
              <a:tabLst/>
              <a:defRPr/>
            </a:pPr>
            <a:r>
              <a:rPr kumimoji="0" lang="en-US" sz="2400" b="0" i="0" u="none" strike="noStrike" kern="0" cap="none" spc="0" normalizeH="0" baseline="0" noProof="0" dirty="0">
                <a:ln>
                  <a:noFill/>
                </a:ln>
                <a:solidFill>
                  <a:srgbClr val="000000"/>
                </a:solidFill>
                <a:effectLst/>
                <a:uLnTx/>
                <a:uFillTx/>
                <a:latin typeface="Arial"/>
                <a:cs typeface="Arial"/>
                <a:sym typeface="Arial"/>
              </a:rPr>
              <a:t>Have solid knowledge of Risk Management and practical knowledge of risk mitigation measures concerning ammunition management and storage</a:t>
            </a:r>
          </a:p>
        </p:txBody>
      </p:sp>
    </p:spTree>
    <p:extLst>
      <p:ext uri="{BB962C8B-B14F-4D97-AF65-F5344CB8AC3E}">
        <p14:creationId xmlns:p14="http://schemas.microsoft.com/office/powerpoint/2010/main" val="1300721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a:xfrm>
            <a:off x="355600" y="1425278"/>
            <a:ext cx="8478441" cy="3400722"/>
          </a:xfrm>
        </p:spPr>
        <p:txBody>
          <a:bodyPr/>
          <a:lstStyle/>
          <a:p>
            <a:pPr algn="just">
              <a:buFont typeface="Arial" panose="020B0604020202020204" pitchFamily="34" charset="0"/>
              <a:buChar char="•"/>
            </a:pPr>
            <a:r>
              <a:rPr lang="en-US" sz="2400" dirty="0"/>
              <a:t>Be able to identify IQD and OQD applied from PES to PES and to an ES</a:t>
            </a:r>
          </a:p>
          <a:p>
            <a:pPr algn="just">
              <a:buFont typeface="Arial" panose="020B0604020202020204" pitchFamily="34" charset="0"/>
              <a:buChar char="•"/>
            </a:pPr>
            <a:endParaRPr lang="en-US" sz="1200" dirty="0"/>
          </a:p>
          <a:p>
            <a:pPr algn="just">
              <a:buFont typeface="Arial" panose="020B0604020202020204" pitchFamily="34" charset="0"/>
              <a:buChar char="•"/>
            </a:pPr>
            <a:r>
              <a:rPr lang="en-US" sz="2400" dirty="0"/>
              <a:t>Be able to plan an Ammunition Area (e.g., number of PES required, barricade requirements, appropriate IQD and OQD</a:t>
            </a:r>
          </a:p>
          <a:p>
            <a:pPr algn="just">
              <a:buFont typeface="Arial" panose="020B0604020202020204" pitchFamily="34" charset="0"/>
              <a:buChar char="•"/>
            </a:pPr>
            <a:endParaRPr lang="en-US" sz="1200" dirty="0"/>
          </a:p>
          <a:p>
            <a:pPr algn="just">
              <a:buFont typeface="Arial" panose="020B0604020202020204" pitchFamily="34" charset="0"/>
              <a:buChar char="•"/>
            </a:pPr>
            <a:r>
              <a:rPr lang="en-US" sz="2400" dirty="0"/>
              <a:t>Be able to organize an ammunition field depot based on economical storage principles and procedures</a:t>
            </a:r>
          </a:p>
          <a:p>
            <a:pPr algn="just">
              <a:buFont typeface="Arial" panose="020B0604020202020204" pitchFamily="34" charset="0"/>
              <a:buChar char="•"/>
            </a:pPr>
            <a:endParaRPr lang="en-US" sz="2400" dirty="0"/>
          </a:p>
          <a:p>
            <a:pPr algn="just">
              <a:buFont typeface="Arial" panose="020B0604020202020204" pitchFamily="34" charset="0"/>
              <a:buChar char="•"/>
            </a:pPr>
            <a:r>
              <a:rPr lang="en-US" sz="2400" dirty="0"/>
              <a:t>Have the knowledge and understanding of lightning protection systems and fire prevention requirements</a:t>
            </a:r>
          </a:p>
          <a:p>
            <a:pPr algn="just">
              <a:buFont typeface="Arial" panose="020B0604020202020204" pitchFamily="34" charset="0"/>
              <a:buChar char="•"/>
            </a:pPr>
            <a:endParaRPr lang="en-US" sz="1200" dirty="0"/>
          </a:p>
        </p:txBody>
      </p:sp>
      <p:sp>
        <p:nvSpPr>
          <p:cNvPr id="6" name="TextBox 5"/>
          <p:cNvSpPr txBox="1"/>
          <p:nvPr/>
        </p:nvSpPr>
        <p:spPr>
          <a:xfrm>
            <a:off x="8140700" y="6286500"/>
            <a:ext cx="73660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err="1">
                <a:ln>
                  <a:noFill/>
                </a:ln>
                <a:solidFill>
                  <a:srgbClr val="000000"/>
                </a:solidFill>
                <a:effectLst/>
                <a:uLnTx/>
                <a:uFillTx/>
                <a:latin typeface="Arial"/>
                <a:cs typeface="Arial"/>
                <a:sym typeface="Arial"/>
              </a:rPr>
              <a:t>Cont</a:t>
            </a:r>
            <a:r>
              <a:rPr kumimoji="0" lang="en-US" sz="1400" b="0" i="0" u="none" strike="noStrike" kern="0" cap="none" spc="0" normalizeH="0" baseline="0" noProof="0" dirty="0">
                <a:ln>
                  <a:noFill/>
                </a:ln>
                <a:solidFill>
                  <a:srgbClr val="000000"/>
                </a:solidFill>
                <a:effectLst/>
                <a:uLnTx/>
                <a:uFillTx/>
                <a:latin typeface="Arial"/>
                <a:cs typeface="Arial"/>
                <a:sym typeface="Arial"/>
              </a:rPr>
              <a:t>…</a:t>
            </a:r>
          </a:p>
        </p:txBody>
      </p:sp>
      <p:sp>
        <p:nvSpPr>
          <p:cNvPr id="7" name="Title 1">
            <a:extLst>
              <a:ext uri="{FF2B5EF4-FFF2-40B4-BE49-F238E27FC236}">
                <a16:creationId xmlns:a16="http://schemas.microsoft.com/office/drawing/2014/main" id="{FE65ED62-5D17-B888-955B-9089C829A880}"/>
              </a:ext>
            </a:extLst>
          </p:cNvPr>
          <p:cNvSpPr>
            <a:spLocks noGrp="1"/>
          </p:cNvSpPr>
          <p:nvPr>
            <p:ph type="title"/>
          </p:nvPr>
        </p:nvSpPr>
        <p:spPr>
          <a:xfrm>
            <a:off x="629841" y="365127"/>
            <a:ext cx="7886700" cy="625474"/>
          </a:xfrm>
        </p:spPr>
        <p:txBody>
          <a:bodyPr/>
          <a:lstStyle/>
          <a:p>
            <a:pPr algn="ctr"/>
            <a:r>
              <a:rPr lang="en-CA" dirty="0"/>
              <a:t>SATO - Competencies</a:t>
            </a:r>
          </a:p>
        </p:txBody>
      </p:sp>
    </p:spTree>
    <p:extLst>
      <p:ext uri="{BB962C8B-B14F-4D97-AF65-F5344CB8AC3E}">
        <p14:creationId xmlns:p14="http://schemas.microsoft.com/office/powerpoint/2010/main" val="243727138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a:xfrm>
            <a:off x="355600" y="1628479"/>
            <a:ext cx="8420099" cy="3743622"/>
          </a:xfrm>
        </p:spPr>
        <p:txBody>
          <a:bodyPr/>
          <a:lstStyle/>
          <a:p>
            <a:pPr algn="just">
              <a:buFont typeface="Arial" panose="020B0604020202020204" pitchFamily="34" charset="0"/>
              <a:buChar char="•"/>
            </a:pPr>
            <a:r>
              <a:rPr lang="en-US" sz="2400" dirty="0"/>
              <a:t>Be able to visually identify the explosive safety standards shortcomings during a survey of ammunition storage and maintenance operations</a:t>
            </a:r>
          </a:p>
          <a:p>
            <a:pPr algn="just">
              <a:buFont typeface="Arial" panose="020B0604020202020204" pitchFamily="34" charset="0"/>
              <a:buChar char="•"/>
            </a:pPr>
            <a:endParaRPr lang="en-US" sz="2400" dirty="0"/>
          </a:p>
          <a:p>
            <a:pPr algn="just">
              <a:buFont typeface="Arial" panose="020B0604020202020204" pitchFamily="34" charset="0"/>
              <a:buChar char="•"/>
            </a:pPr>
            <a:r>
              <a:rPr lang="en-US" sz="2400" dirty="0"/>
              <a:t>Be knowledgeable of the accident reporting procedures</a:t>
            </a:r>
          </a:p>
          <a:p>
            <a:pPr algn="just">
              <a:buFont typeface="Arial" panose="020B0604020202020204" pitchFamily="34" charset="0"/>
              <a:buChar char="•"/>
            </a:pPr>
            <a:endParaRPr lang="en-US" sz="2400" dirty="0"/>
          </a:p>
          <a:p>
            <a:pPr algn="just">
              <a:buFont typeface="Arial" panose="020B0604020202020204" pitchFamily="34" charset="0"/>
              <a:buChar char="•"/>
            </a:pPr>
            <a:r>
              <a:rPr lang="en-US" sz="2400" dirty="0"/>
              <a:t>Have the knowledge and understanding of lightning protection systems and fire prevention requirements</a:t>
            </a:r>
          </a:p>
          <a:p>
            <a:pPr algn="just">
              <a:buFont typeface="Arial" panose="020B0604020202020204" pitchFamily="34" charset="0"/>
              <a:buChar char="•"/>
            </a:pPr>
            <a:endParaRPr lang="en-US" sz="2400" dirty="0"/>
          </a:p>
          <a:p>
            <a:pPr algn="just">
              <a:buFont typeface="Arial" panose="020B0604020202020204" pitchFamily="34" charset="0"/>
              <a:buChar char="•"/>
            </a:pPr>
            <a:r>
              <a:rPr lang="en-US" sz="2400" dirty="0"/>
              <a:t>Be able to develop an SOP</a:t>
            </a:r>
          </a:p>
          <a:p>
            <a:pPr algn="just">
              <a:buFont typeface="Arial" panose="020B0604020202020204" pitchFamily="34" charset="0"/>
              <a:buChar char="•"/>
            </a:pPr>
            <a:endParaRPr lang="en-US" sz="2400" dirty="0"/>
          </a:p>
          <a:p>
            <a:pPr marL="0" indent="0" algn="just">
              <a:buNone/>
            </a:pPr>
            <a:endParaRPr lang="en-US" sz="2400" dirty="0"/>
          </a:p>
          <a:p>
            <a:pPr algn="just">
              <a:buFont typeface="Arial" panose="020B0604020202020204" pitchFamily="34" charset="0"/>
              <a:buChar char="•"/>
            </a:pPr>
            <a:endParaRPr lang="en-US" sz="2400" dirty="0"/>
          </a:p>
        </p:txBody>
      </p:sp>
      <p:sp>
        <p:nvSpPr>
          <p:cNvPr id="8" name="TextBox 7"/>
          <p:cNvSpPr txBox="1"/>
          <p:nvPr/>
        </p:nvSpPr>
        <p:spPr>
          <a:xfrm>
            <a:off x="8140700" y="6286500"/>
            <a:ext cx="73660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err="1">
                <a:ln>
                  <a:noFill/>
                </a:ln>
                <a:solidFill>
                  <a:srgbClr val="000000"/>
                </a:solidFill>
                <a:effectLst/>
                <a:uLnTx/>
                <a:uFillTx/>
                <a:latin typeface="Arial"/>
                <a:cs typeface="Arial"/>
                <a:sym typeface="Arial"/>
              </a:rPr>
              <a:t>Cont</a:t>
            </a:r>
            <a:r>
              <a:rPr kumimoji="0" lang="en-US" sz="1400" b="0" i="0" u="none" strike="noStrike" kern="0" cap="none" spc="0" normalizeH="0" baseline="0" noProof="0" dirty="0">
                <a:ln>
                  <a:noFill/>
                </a:ln>
                <a:solidFill>
                  <a:srgbClr val="000000"/>
                </a:solidFill>
                <a:effectLst/>
                <a:uLnTx/>
                <a:uFillTx/>
                <a:latin typeface="Arial"/>
                <a:cs typeface="Arial"/>
                <a:sym typeface="Arial"/>
              </a:rPr>
              <a:t>…</a:t>
            </a:r>
          </a:p>
        </p:txBody>
      </p:sp>
      <p:sp>
        <p:nvSpPr>
          <p:cNvPr id="10" name="Title 1">
            <a:extLst>
              <a:ext uri="{FF2B5EF4-FFF2-40B4-BE49-F238E27FC236}">
                <a16:creationId xmlns:a16="http://schemas.microsoft.com/office/drawing/2014/main" id="{FE65ED62-5D17-B888-955B-9089C829A880}"/>
              </a:ext>
            </a:extLst>
          </p:cNvPr>
          <p:cNvSpPr>
            <a:spLocks noGrp="1"/>
          </p:cNvSpPr>
          <p:nvPr>
            <p:ph type="title"/>
          </p:nvPr>
        </p:nvSpPr>
        <p:spPr>
          <a:xfrm>
            <a:off x="629841" y="365127"/>
            <a:ext cx="7886700" cy="625474"/>
          </a:xfrm>
        </p:spPr>
        <p:txBody>
          <a:bodyPr/>
          <a:lstStyle/>
          <a:p>
            <a:pPr algn="ctr"/>
            <a:r>
              <a:rPr lang="en-CA" dirty="0"/>
              <a:t>SATO - Competencies</a:t>
            </a:r>
          </a:p>
        </p:txBody>
      </p:sp>
    </p:spTree>
    <p:extLst>
      <p:ext uri="{BB962C8B-B14F-4D97-AF65-F5344CB8AC3E}">
        <p14:creationId xmlns:p14="http://schemas.microsoft.com/office/powerpoint/2010/main" val="221649890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a:xfrm>
            <a:off x="337741" y="1284789"/>
            <a:ext cx="8476059" cy="3846011"/>
          </a:xfrm>
        </p:spPr>
        <p:txBody>
          <a:bodyPr/>
          <a:lstStyle/>
          <a:p>
            <a:pPr algn="just">
              <a:buFont typeface="Arial" panose="020B0604020202020204" pitchFamily="34" charset="0"/>
              <a:buChar char="•"/>
            </a:pPr>
            <a:r>
              <a:rPr lang="en-US" sz="2400" dirty="0"/>
              <a:t>Be able to determine the risks and consequences of deviations from the regulations and communicate with the operational commander the mitigating efforts necessary to reduce or eliminate hazards</a:t>
            </a:r>
          </a:p>
          <a:p>
            <a:pPr algn="just">
              <a:buFont typeface="Arial" panose="020B0604020202020204" pitchFamily="34" charset="0"/>
              <a:buChar char="•"/>
            </a:pPr>
            <a:endParaRPr lang="en-US" sz="1100" dirty="0"/>
          </a:p>
          <a:p>
            <a:pPr algn="just">
              <a:buFont typeface="Arial" panose="020B0604020202020204" pitchFamily="34" charset="0"/>
              <a:buChar char="•"/>
            </a:pPr>
            <a:r>
              <a:rPr lang="en-US" sz="2400" dirty="0"/>
              <a:t>Be able to prepare draft explosives licences</a:t>
            </a:r>
          </a:p>
          <a:p>
            <a:pPr algn="just">
              <a:buFont typeface="Arial" panose="020B0604020202020204" pitchFamily="34" charset="0"/>
              <a:buChar char="•"/>
            </a:pPr>
            <a:endParaRPr lang="en-US" sz="1100" dirty="0"/>
          </a:p>
          <a:p>
            <a:pPr algn="just">
              <a:buFont typeface="Arial" panose="020B0604020202020204" pitchFamily="34" charset="0"/>
              <a:buChar char="•"/>
            </a:pPr>
            <a:r>
              <a:rPr lang="en-US" sz="2400" dirty="0"/>
              <a:t>Carry out periodic, operational and arrival/repatriation inspections of ammunition and explosives of T/PCC units along with the Contingent-Owned Equipment (COE) Unit team or separately</a:t>
            </a:r>
          </a:p>
          <a:p>
            <a:pPr algn="just">
              <a:buFont typeface="Arial" panose="020B0604020202020204" pitchFamily="34" charset="0"/>
              <a:buChar char="•"/>
            </a:pPr>
            <a:endParaRPr lang="en-US" sz="2400" dirty="0"/>
          </a:p>
          <a:p>
            <a:pPr algn="just">
              <a:buFont typeface="Arial" panose="020B0604020202020204" pitchFamily="34" charset="0"/>
              <a:buChar char="•"/>
            </a:pPr>
            <a:endParaRPr lang="en-US" sz="2400" dirty="0"/>
          </a:p>
        </p:txBody>
      </p:sp>
      <p:sp>
        <p:nvSpPr>
          <p:cNvPr id="7" name="Title 1">
            <a:extLst>
              <a:ext uri="{FF2B5EF4-FFF2-40B4-BE49-F238E27FC236}">
                <a16:creationId xmlns:a16="http://schemas.microsoft.com/office/drawing/2014/main" id="{FE65ED62-5D17-B888-955B-9089C829A880}"/>
              </a:ext>
            </a:extLst>
          </p:cNvPr>
          <p:cNvSpPr>
            <a:spLocks noGrp="1"/>
          </p:cNvSpPr>
          <p:nvPr>
            <p:ph type="title"/>
          </p:nvPr>
        </p:nvSpPr>
        <p:spPr>
          <a:xfrm>
            <a:off x="629841" y="365127"/>
            <a:ext cx="7886700" cy="625474"/>
          </a:xfrm>
        </p:spPr>
        <p:txBody>
          <a:bodyPr/>
          <a:lstStyle/>
          <a:p>
            <a:pPr algn="ctr"/>
            <a:r>
              <a:rPr lang="en-CA" dirty="0"/>
              <a:t>SATO - Competencies</a:t>
            </a:r>
          </a:p>
        </p:txBody>
      </p:sp>
    </p:spTree>
    <p:extLst>
      <p:ext uri="{BB962C8B-B14F-4D97-AF65-F5344CB8AC3E}">
        <p14:creationId xmlns:p14="http://schemas.microsoft.com/office/powerpoint/2010/main" val="7678745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D8A4B071-FDED-F945-8A9E-E70CC473A48D}"/>
              </a:ext>
            </a:extLst>
          </p:cNvPr>
          <p:cNvSpPr>
            <a:spLocks noGrp="1"/>
          </p:cNvSpPr>
          <p:nvPr>
            <p:ph sz="half" idx="2"/>
          </p:nvPr>
        </p:nvSpPr>
        <p:spPr>
          <a:xfrm>
            <a:off x="629841" y="1365956"/>
            <a:ext cx="7886699" cy="4823707"/>
          </a:xfrm>
        </p:spPr>
        <p:txBody>
          <a:bodyPr/>
          <a:lstStyle/>
          <a:p>
            <a:pPr algn="ctr"/>
            <a:r>
              <a:rPr lang="en-IE" dirty="0"/>
              <a:t>What are the risks when there are poor or no ammunition surveillance and inspection plans?</a:t>
            </a:r>
          </a:p>
        </p:txBody>
      </p:sp>
      <p:pic>
        <p:nvPicPr>
          <p:cNvPr id="6" name="Picture 5" descr="Shape&#10;&#10;Description automatically generated with low confidence">
            <a:extLst>
              <a:ext uri="{FF2B5EF4-FFF2-40B4-BE49-F238E27FC236}">
                <a16:creationId xmlns:a16="http://schemas.microsoft.com/office/drawing/2014/main" id="{879AF92F-4AEA-3049-8710-8275DC6E7313}"/>
              </a:ext>
            </a:extLst>
          </p:cNvPr>
          <p:cNvPicPr>
            <a:picLocks noChangeAspect="1"/>
          </p:cNvPicPr>
          <p:nvPr/>
        </p:nvPicPr>
        <p:blipFill rotWithShape="1">
          <a:blip r:embed="rId3"/>
          <a:srcRect l="28582" t="31111" r="25090" b="31193"/>
          <a:stretch/>
        </p:blipFill>
        <p:spPr>
          <a:xfrm>
            <a:off x="3448756" y="3698109"/>
            <a:ext cx="2246488" cy="2585155"/>
          </a:xfrm>
          <a:prstGeom prst="rect">
            <a:avLst/>
          </a:prstGeom>
        </p:spPr>
      </p:pic>
    </p:spTree>
    <p:extLst>
      <p:ext uri="{BB962C8B-B14F-4D97-AF65-F5344CB8AC3E}">
        <p14:creationId xmlns:p14="http://schemas.microsoft.com/office/powerpoint/2010/main" val="356967273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a:xfrm>
            <a:off x="-104171" y="1388303"/>
            <a:ext cx="8919096" cy="5753277"/>
          </a:xfrm>
        </p:spPr>
        <p:txBody>
          <a:bodyPr/>
          <a:lstStyle/>
          <a:p>
            <a:pPr lvl="1" algn="just">
              <a:buFont typeface="Arial" panose="020B0604020202020204" pitchFamily="34" charset="0"/>
              <a:buChar char="•"/>
            </a:pPr>
            <a:r>
              <a:rPr lang="en-US" sz="2400" dirty="0"/>
              <a:t>Act as the senior ammunition specialist and safety officer and be responsible for advising the Force Commander on all ammunition and explosives safety matters</a:t>
            </a:r>
          </a:p>
          <a:p>
            <a:pPr lvl="1" algn="just">
              <a:buFont typeface="Arial" panose="020B0604020202020204" pitchFamily="34" charset="0"/>
              <a:buChar char="•"/>
            </a:pPr>
            <a:endParaRPr lang="en-US" sz="1100" dirty="0"/>
          </a:p>
          <a:p>
            <a:pPr lvl="1" algn="just">
              <a:buFont typeface="Arial" panose="020B0604020202020204" pitchFamily="34" charset="0"/>
              <a:buChar char="•"/>
            </a:pPr>
            <a:r>
              <a:rPr lang="en-US" sz="2400" dirty="0"/>
              <a:t>Provide direction and advice on all technical matters related to ammunition/explosives</a:t>
            </a:r>
          </a:p>
          <a:p>
            <a:pPr lvl="1" algn="just">
              <a:buFont typeface="Arial" panose="020B0604020202020204" pitchFamily="34" charset="0"/>
              <a:buChar char="•"/>
            </a:pPr>
            <a:endParaRPr lang="en-US" sz="1100" dirty="0"/>
          </a:p>
          <a:p>
            <a:pPr lvl="1" algn="just">
              <a:buFont typeface="Arial" panose="020B0604020202020204" pitchFamily="34" charset="0"/>
              <a:buChar char="•"/>
            </a:pPr>
            <a:r>
              <a:rPr lang="en-US" sz="2400" dirty="0"/>
              <a:t>Conduct special inspections of unserviceable, expired and segregated ammunition and explosives and recommend their disposal (in the mission area) to the concerned force EOD units/UNMAS</a:t>
            </a:r>
          </a:p>
          <a:p>
            <a:pPr lvl="1" algn="just">
              <a:buFont typeface="Arial" panose="020B0604020202020204" pitchFamily="34" charset="0"/>
              <a:buChar char="•"/>
            </a:pPr>
            <a:endParaRPr lang="en-US" sz="1100" dirty="0"/>
          </a:p>
          <a:p>
            <a:pPr lvl="1" algn="just">
              <a:buFont typeface="Arial" panose="020B0604020202020204" pitchFamily="34" charset="0"/>
              <a:buChar char="•"/>
            </a:pPr>
            <a:r>
              <a:rPr lang="en-US" sz="2400" dirty="0"/>
              <a:t>Provide technical assistance and advice in connection with the safety, storage and maintenance standards of ammunition and explosives</a:t>
            </a:r>
          </a:p>
          <a:p>
            <a:pPr lvl="1" algn="just">
              <a:buFont typeface="Arial" panose="020B0604020202020204" pitchFamily="34" charset="0"/>
              <a:buChar char="•"/>
            </a:pPr>
            <a:endParaRPr lang="en-US" sz="2400" dirty="0"/>
          </a:p>
          <a:p>
            <a:pPr lvl="1" algn="just">
              <a:buFont typeface="Arial" panose="020B0604020202020204" pitchFamily="34" charset="0"/>
              <a:buChar char="•"/>
            </a:pPr>
            <a:endParaRPr lang="en-US" sz="2400" dirty="0"/>
          </a:p>
          <a:p>
            <a:pPr lvl="1" algn="just">
              <a:buFont typeface="Arial" panose="020B0604020202020204" pitchFamily="34" charset="0"/>
              <a:buChar char="•"/>
            </a:pPr>
            <a:endParaRPr lang="en-US" sz="2400" dirty="0"/>
          </a:p>
          <a:p>
            <a:pPr algn="just"/>
            <a:endParaRPr lang="en-US" sz="2400" dirty="0"/>
          </a:p>
        </p:txBody>
      </p:sp>
      <p:sp>
        <p:nvSpPr>
          <p:cNvPr id="5" name="TextBox 4"/>
          <p:cNvSpPr txBox="1"/>
          <p:nvPr/>
        </p:nvSpPr>
        <p:spPr>
          <a:xfrm>
            <a:off x="8140700" y="6286500"/>
            <a:ext cx="73660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err="1">
                <a:ln>
                  <a:noFill/>
                </a:ln>
                <a:solidFill>
                  <a:srgbClr val="000000"/>
                </a:solidFill>
                <a:effectLst/>
                <a:uLnTx/>
                <a:uFillTx/>
                <a:latin typeface="Arial"/>
                <a:cs typeface="Arial"/>
                <a:sym typeface="Arial"/>
              </a:rPr>
              <a:t>Cont</a:t>
            </a:r>
            <a:r>
              <a:rPr kumimoji="0" lang="en-US" sz="1400" b="0" i="0" u="none" strike="noStrike" kern="0" cap="none" spc="0" normalizeH="0" baseline="0" noProof="0" dirty="0">
                <a:ln>
                  <a:noFill/>
                </a:ln>
                <a:solidFill>
                  <a:srgbClr val="000000"/>
                </a:solidFill>
                <a:effectLst/>
                <a:uLnTx/>
                <a:uFillTx/>
                <a:latin typeface="Arial"/>
                <a:cs typeface="Arial"/>
                <a:sym typeface="Arial"/>
              </a:rPr>
              <a:t>…</a:t>
            </a:r>
          </a:p>
        </p:txBody>
      </p:sp>
      <p:sp>
        <p:nvSpPr>
          <p:cNvPr id="6" name="Title 1">
            <a:extLst>
              <a:ext uri="{FF2B5EF4-FFF2-40B4-BE49-F238E27FC236}">
                <a16:creationId xmlns:a16="http://schemas.microsoft.com/office/drawing/2014/main" id="{FE65ED62-5D17-B888-955B-9089C829A880}"/>
              </a:ext>
            </a:extLst>
          </p:cNvPr>
          <p:cNvSpPr>
            <a:spLocks noGrp="1"/>
          </p:cNvSpPr>
          <p:nvPr>
            <p:ph type="title"/>
          </p:nvPr>
        </p:nvSpPr>
        <p:spPr>
          <a:xfrm>
            <a:off x="528241" y="365127"/>
            <a:ext cx="8196660" cy="688974"/>
          </a:xfrm>
        </p:spPr>
        <p:txBody>
          <a:bodyPr/>
          <a:lstStyle/>
          <a:p>
            <a:pPr algn="ctr"/>
            <a:r>
              <a:rPr lang="en-CA" dirty="0"/>
              <a:t>Responsibilities of SATO</a:t>
            </a:r>
          </a:p>
        </p:txBody>
      </p:sp>
    </p:spTree>
    <p:extLst>
      <p:ext uri="{BB962C8B-B14F-4D97-AF65-F5344CB8AC3E}">
        <p14:creationId xmlns:p14="http://schemas.microsoft.com/office/powerpoint/2010/main" val="78936198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a:xfrm>
            <a:off x="330200" y="1399879"/>
            <a:ext cx="8496299" cy="3807122"/>
          </a:xfrm>
        </p:spPr>
        <p:txBody>
          <a:bodyPr/>
          <a:lstStyle/>
          <a:p>
            <a:pPr lvl="1">
              <a:buFont typeface="Arial" panose="020B0604020202020204" pitchFamily="34" charset="0"/>
              <a:buChar char="•"/>
            </a:pPr>
            <a:r>
              <a:rPr lang="en-US" sz="2400" dirty="0"/>
              <a:t>Conduct Dangerous Goods (DG)-Ammunition / Explosives inspections </a:t>
            </a:r>
          </a:p>
          <a:p>
            <a:pPr lvl="1">
              <a:buFont typeface="Arial" panose="020B0604020202020204" pitchFamily="34" charset="0"/>
              <a:buChar char="•"/>
            </a:pPr>
            <a:endParaRPr lang="en-US" sz="2400" dirty="0"/>
          </a:p>
          <a:p>
            <a:pPr lvl="1">
              <a:buFont typeface="Arial" panose="020B0604020202020204" pitchFamily="34" charset="0"/>
              <a:buChar char="•"/>
            </a:pPr>
            <a:r>
              <a:rPr lang="en-US" sz="2400" dirty="0"/>
              <a:t>Coordinate risk assessments </a:t>
            </a:r>
          </a:p>
          <a:p>
            <a:pPr lvl="1">
              <a:buFont typeface="Arial" panose="020B0604020202020204" pitchFamily="34" charset="0"/>
              <a:buChar char="•"/>
            </a:pPr>
            <a:endParaRPr lang="en-US" sz="2400" dirty="0"/>
          </a:p>
          <a:p>
            <a:pPr lvl="1">
              <a:buFont typeface="Arial" panose="020B0604020202020204" pitchFamily="34" charset="0"/>
              <a:buChar char="•"/>
            </a:pPr>
            <a:r>
              <a:rPr lang="en-US" sz="2400" dirty="0"/>
              <a:t>Prepare/update all necessary Ammunition and Explosives Regulations and technical SOPs </a:t>
            </a:r>
          </a:p>
          <a:p>
            <a:pPr lvl="1">
              <a:buFont typeface="Arial" panose="020B0604020202020204" pitchFamily="34" charset="0"/>
              <a:buChar char="•"/>
            </a:pPr>
            <a:endParaRPr lang="en-US" sz="2400" dirty="0"/>
          </a:p>
          <a:p>
            <a:pPr lvl="1">
              <a:buFont typeface="Arial" panose="020B0604020202020204" pitchFamily="34" charset="0"/>
              <a:buChar char="•"/>
            </a:pPr>
            <a:r>
              <a:rPr lang="en-US" sz="2400" dirty="0"/>
              <a:t>Develop and operate of the ammunition storage licensing system </a:t>
            </a:r>
          </a:p>
        </p:txBody>
      </p:sp>
      <p:sp>
        <p:nvSpPr>
          <p:cNvPr id="5" name="TextBox 4"/>
          <p:cNvSpPr txBox="1"/>
          <p:nvPr/>
        </p:nvSpPr>
        <p:spPr>
          <a:xfrm>
            <a:off x="8140700" y="6286500"/>
            <a:ext cx="73660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err="1">
                <a:ln>
                  <a:noFill/>
                </a:ln>
                <a:solidFill>
                  <a:srgbClr val="000000"/>
                </a:solidFill>
                <a:effectLst/>
                <a:uLnTx/>
                <a:uFillTx/>
                <a:latin typeface="Arial"/>
                <a:cs typeface="Arial"/>
                <a:sym typeface="Arial"/>
              </a:rPr>
              <a:t>Cont</a:t>
            </a:r>
            <a:r>
              <a:rPr kumimoji="0" lang="en-US" sz="1400" b="0" i="0" u="none" strike="noStrike" kern="0" cap="none" spc="0" normalizeH="0" baseline="0" noProof="0" dirty="0">
                <a:ln>
                  <a:noFill/>
                </a:ln>
                <a:solidFill>
                  <a:srgbClr val="000000"/>
                </a:solidFill>
                <a:effectLst/>
                <a:uLnTx/>
                <a:uFillTx/>
                <a:latin typeface="Arial"/>
                <a:cs typeface="Arial"/>
                <a:sym typeface="Arial"/>
              </a:rPr>
              <a:t>…</a:t>
            </a:r>
          </a:p>
        </p:txBody>
      </p:sp>
      <p:sp>
        <p:nvSpPr>
          <p:cNvPr id="6" name="Title 1">
            <a:extLst>
              <a:ext uri="{FF2B5EF4-FFF2-40B4-BE49-F238E27FC236}">
                <a16:creationId xmlns:a16="http://schemas.microsoft.com/office/drawing/2014/main" id="{FE65ED62-5D17-B888-955B-9089C829A880}"/>
              </a:ext>
            </a:extLst>
          </p:cNvPr>
          <p:cNvSpPr>
            <a:spLocks noGrp="1"/>
          </p:cNvSpPr>
          <p:nvPr>
            <p:ph type="title"/>
          </p:nvPr>
        </p:nvSpPr>
        <p:spPr>
          <a:xfrm>
            <a:off x="528241" y="365127"/>
            <a:ext cx="8196660" cy="688974"/>
          </a:xfrm>
        </p:spPr>
        <p:txBody>
          <a:bodyPr/>
          <a:lstStyle/>
          <a:p>
            <a:pPr algn="ctr"/>
            <a:r>
              <a:rPr lang="en-CA" dirty="0"/>
              <a:t>Responsibilities of SATO</a:t>
            </a:r>
          </a:p>
        </p:txBody>
      </p:sp>
    </p:spTree>
    <p:extLst>
      <p:ext uri="{BB962C8B-B14F-4D97-AF65-F5344CB8AC3E}">
        <p14:creationId xmlns:p14="http://schemas.microsoft.com/office/powerpoint/2010/main" val="212438972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a:xfrm>
            <a:off x="330200" y="1399878"/>
            <a:ext cx="8496299" cy="4467522"/>
          </a:xfrm>
        </p:spPr>
        <p:txBody>
          <a:bodyPr/>
          <a:lstStyle/>
          <a:p>
            <a:pPr lvl="1" algn="just">
              <a:buFont typeface="Arial" panose="020B0604020202020204" pitchFamily="34" charset="0"/>
              <a:buChar char="•"/>
            </a:pPr>
            <a:r>
              <a:rPr lang="en-US" sz="2400" dirty="0"/>
              <a:t>Attend the COE and MOU Management Review Board (CMMRB)/and any meeting the matter related to ammunition and explosives</a:t>
            </a:r>
          </a:p>
          <a:p>
            <a:pPr lvl="1" algn="just">
              <a:buFont typeface="Arial" panose="020B0604020202020204" pitchFamily="34" charset="0"/>
              <a:buChar char="•"/>
            </a:pPr>
            <a:endParaRPr lang="en-US" sz="2400" dirty="0"/>
          </a:p>
          <a:p>
            <a:pPr lvl="1" algn="just">
              <a:buFont typeface="Arial" panose="020B0604020202020204" pitchFamily="34" charset="0"/>
              <a:buChar char="•"/>
            </a:pPr>
            <a:r>
              <a:rPr lang="en-US" sz="2400" dirty="0"/>
              <a:t>Assist the COE Team during Operational Readiness Inspections (ORI) with expert opinion on ammunition and, to a limited extent, armaments</a:t>
            </a:r>
          </a:p>
          <a:p>
            <a:pPr lvl="1" algn="just">
              <a:buFont typeface="Arial" panose="020B0604020202020204" pitchFamily="34" charset="0"/>
              <a:buChar char="•"/>
            </a:pPr>
            <a:endParaRPr lang="en-US" sz="2400" dirty="0"/>
          </a:p>
          <a:p>
            <a:pPr lvl="1" algn="just">
              <a:buFont typeface="Arial" panose="020B0604020202020204" pitchFamily="34" charset="0"/>
              <a:buChar char="•"/>
            </a:pPr>
            <a:r>
              <a:rPr lang="en-US" sz="2400" dirty="0"/>
              <a:t>Advise the PDV Team</a:t>
            </a:r>
          </a:p>
          <a:p>
            <a:pPr lvl="1" algn="just">
              <a:buFont typeface="Arial" panose="020B0604020202020204" pitchFamily="34" charset="0"/>
              <a:buChar char="•"/>
            </a:pPr>
            <a:endParaRPr lang="en-US" sz="2400" dirty="0"/>
          </a:p>
          <a:p>
            <a:pPr lvl="1" algn="just">
              <a:buFont typeface="Arial" panose="020B0604020202020204" pitchFamily="34" charset="0"/>
              <a:buChar char="•"/>
            </a:pPr>
            <a:r>
              <a:rPr lang="en-US" sz="2400" dirty="0"/>
              <a:t>Act as WAAB Manager </a:t>
            </a:r>
          </a:p>
          <a:p>
            <a:pPr lvl="1" algn="just">
              <a:buFont typeface="Wingdings" pitchFamily="2" charset="2"/>
              <a:buChar char="ü"/>
            </a:pPr>
            <a:endParaRPr lang="en-US" sz="2400" dirty="0"/>
          </a:p>
          <a:p>
            <a:pPr algn="just"/>
            <a:endParaRPr lang="en-US" sz="2400" dirty="0"/>
          </a:p>
        </p:txBody>
      </p:sp>
      <p:sp>
        <p:nvSpPr>
          <p:cNvPr id="5" name="Title 1">
            <a:extLst>
              <a:ext uri="{FF2B5EF4-FFF2-40B4-BE49-F238E27FC236}">
                <a16:creationId xmlns:a16="http://schemas.microsoft.com/office/drawing/2014/main" id="{FE65ED62-5D17-B888-955B-9089C829A880}"/>
              </a:ext>
            </a:extLst>
          </p:cNvPr>
          <p:cNvSpPr>
            <a:spLocks noGrp="1"/>
          </p:cNvSpPr>
          <p:nvPr>
            <p:ph type="title"/>
          </p:nvPr>
        </p:nvSpPr>
        <p:spPr>
          <a:xfrm>
            <a:off x="528241" y="365127"/>
            <a:ext cx="8196660" cy="688974"/>
          </a:xfrm>
        </p:spPr>
        <p:txBody>
          <a:bodyPr/>
          <a:lstStyle/>
          <a:p>
            <a:pPr algn="ctr"/>
            <a:r>
              <a:rPr lang="en-CA" dirty="0"/>
              <a:t>Responsibilities of SATO</a:t>
            </a:r>
          </a:p>
        </p:txBody>
      </p:sp>
    </p:spTree>
    <p:extLst>
      <p:ext uri="{BB962C8B-B14F-4D97-AF65-F5344CB8AC3E}">
        <p14:creationId xmlns:p14="http://schemas.microsoft.com/office/powerpoint/2010/main" val="410714410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9B8B3-2C0A-4A0D-8312-81E342EC0330}"/>
              </a:ext>
            </a:extLst>
          </p:cNvPr>
          <p:cNvSpPr>
            <a:spLocks noGrp="1"/>
          </p:cNvSpPr>
          <p:nvPr>
            <p:ph type="title"/>
          </p:nvPr>
        </p:nvSpPr>
        <p:spPr/>
        <p:txBody>
          <a:bodyPr/>
          <a:lstStyle/>
          <a:p>
            <a:r>
              <a:rPr lang="en-GB" dirty="0"/>
              <a:t>SATO Inspection</a:t>
            </a:r>
          </a:p>
        </p:txBody>
      </p:sp>
      <p:sp>
        <p:nvSpPr>
          <p:cNvPr id="3" name="Text Placeholder 2">
            <a:extLst>
              <a:ext uri="{FF2B5EF4-FFF2-40B4-BE49-F238E27FC236}">
                <a16:creationId xmlns:a16="http://schemas.microsoft.com/office/drawing/2014/main" id="{D2726DEE-1F66-4D7A-B2D4-EDACB8EAD406}"/>
              </a:ext>
            </a:extLst>
          </p:cNvPr>
          <p:cNvSpPr>
            <a:spLocks noGrp="1"/>
          </p:cNvSpPr>
          <p:nvPr>
            <p:ph type="body" idx="1"/>
          </p:nvPr>
        </p:nvSpPr>
        <p:spPr/>
        <p:txBody>
          <a:bodyPr/>
          <a:lstStyle/>
          <a:p>
            <a:r>
              <a:rPr lang="en-GB" dirty="0"/>
              <a:t>Annual Routine Inspection</a:t>
            </a:r>
          </a:p>
          <a:p>
            <a:pPr lvl="1"/>
            <a:r>
              <a:rPr lang="en-GB" dirty="0"/>
              <a:t>UN MAM Para 1.15</a:t>
            </a:r>
          </a:p>
          <a:p>
            <a:pPr lvl="1"/>
            <a:r>
              <a:rPr lang="en-GB" dirty="0"/>
              <a:t>UN MAM Annex C </a:t>
            </a:r>
          </a:p>
        </p:txBody>
      </p:sp>
      <p:pic>
        <p:nvPicPr>
          <p:cNvPr id="5" name="Picture 4">
            <a:extLst>
              <a:ext uri="{FF2B5EF4-FFF2-40B4-BE49-F238E27FC236}">
                <a16:creationId xmlns:a16="http://schemas.microsoft.com/office/drawing/2014/main" id="{3726AAB9-A7A2-4827-8606-58575ED9C1D8}"/>
              </a:ext>
            </a:extLst>
          </p:cNvPr>
          <p:cNvPicPr>
            <a:picLocks noChangeAspect="1"/>
          </p:cNvPicPr>
          <p:nvPr/>
        </p:nvPicPr>
        <p:blipFill>
          <a:blip r:embed="rId2"/>
          <a:stretch>
            <a:fillRect/>
          </a:stretch>
        </p:blipFill>
        <p:spPr>
          <a:xfrm>
            <a:off x="937022" y="4259694"/>
            <a:ext cx="2071389" cy="2082918"/>
          </a:xfrm>
          <a:prstGeom prst="rect">
            <a:avLst/>
          </a:prstGeom>
        </p:spPr>
      </p:pic>
      <p:pic>
        <p:nvPicPr>
          <p:cNvPr id="7" name="Picture 6">
            <a:extLst>
              <a:ext uri="{FF2B5EF4-FFF2-40B4-BE49-F238E27FC236}">
                <a16:creationId xmlns:a16="http://schemas.microsoft.com/office/drawing/2014/main" id="{EE81B122-29EB-4F10-84B3-B511281AAB26}"/>
              </a:ext>
            </a:extLst>
          </p:cNvPr>
          <p:cNvPicPr>
            <a:picLocks noChangeAspect="1"/>
          </p:cNvPicPr>
          <p:nvPr/>
        </p:nvPicPr>
        <p:blipFill>
          <a:blip r:embed="rId3"/>
          <a:stretch>
            <a:fillRect/>
          </a:stretch>
        </p:blipFill>
        <p:spPr>
          <a:xfrm>
            <a:off x="3625452" y="4259694"/>
            <a:ext cx="2071389" cy="2052209"/>
          </a:xfrm>
          <a:prstGeom prst="rect">
            <a:avLst/>
          </a:prstGeom>
        </p:spPr>
      </p:pic>
      <p:pic>
        <p:nvPicPr>
          <p:cNvPr id="9" name="Picture 8">
            <a:extLst>
              <a:ext uri="{FF2B5EF4-FFF2-40B4-BE49-F238E27FC236}">
                <a16:creationId xmlns:a16="http://schemas.microsoft.com/office/drawing/2014/main" id="{9B21B305-FD7C-4A00-9560-3F8C0822FB0E}"/>
              </a:ext>
            </a:extLst>
          </p:cNvPr>
          <p:cNvPicPr>
            <a:picLocks noChangeAspect="1"/>
          </p:cNvPicPr>
          <p:nvPr/>
        </p:nvPicPr>
        <p:blipFill>
          <a:blip r:embed="rId4"/>
          <a:stretch>
            <a:fillRect/>
          </a:stretch>
        </p:blipFill>
        <p:spPr>
          <a:xfrm>
            <a:off x="6291656" y="4259695"/>
            <a:ext cx="2128949" cy="2082918"/>
          </a:xfrm>
          <a:prstGeom prst="rect">
            <a:avLst/>
          </a:prstGeom>
        </p:spPr>
      </p:pic>
    </p:spTree>
    <p:extLst>
      <p:ext uri="{BB962C8B-B14F-4D97-AF65-F5344CB8AC3E}">
        <p14:creationId xmlns:p14="http://schemas.microsoft.com/office/powerpoint/2010/main" val="7442665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9"/>
          <p:cNvSpPr txBox="1">
            <a:spLocks noGrp="1"/>
          </p:cNvSpPr>
          <p:nvPr>
            <p:ph type="title"/>
          </p:nvPr>
        </p:nvSpPr>
        <p:spPr>
          <a:xfrm>
            <a:off x="241300" y="365127"/>
            <a:ext cx="8173495" cy="650874"/>
          </a:xfrm>
          <a:prstGeom prst="rect">
            <a:avLst/>
          </a:prstGeom>
          <a:noFill/>
          <a:ln>
            <a:noFill/>
          </a:ln>
        </p:spPr>
        <p:txBody>
          <a:bodyPr spcFirstLastPara="1" wrap="square" lIns="91425" tIns="45700" rIns="91425" bIns="45700" anchor="t" anchorCtr="0">
            <a:noAutofit/>
          </a:bodyPr>
          <a:lstStyle/>
          <a:p>
            <a:pPr lvl="0" algn="ctr"/>
            <a:r>
              <a:rPr lang="en-US" dirty="0"/>
              <a:t>SATO - Inspection and Evaluation</a:t>
            </a:r>
            <a:endParaRPr dirty="0"/>
          </a:p>
        </p:txBody>
      </p:sp>
      <p:sp>
        <p:nvSpPr>
          <p:cNvPr id="6" name="Google Shape;135;p9">
            <a:extLst>
              <a:ext uri="{FF2B5EF4-FFF2-40B4-BE49-F238E27FC236}">
                <a16:creationId xmlns:a16="http://schemas.microsoft.com/office/drawing/2014/main" id="{D2C36651-09F7-6D4A-9EAC-D63F6A761B85}"/>
              </a:ext>
            </a:extLst>
          </p:cNvPr>
          <p:cNvSpPr txBox="1">
            <a:spLocks/>
          </p:cNvSpPr>
          <p:nvPr/>
        </p:nvSpPr>
        <p:spPr>
          <a:xfrm>
            <a:off x="330201" y="1715285"/>
            <a:ext cx="8623299" cy="569911"/>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57200" algn="l" rtl="0">
              <a:lnSpc>
                <a:spcPct val="90000"/>
              </a:lnSpc>
              <a:spcBef>
                <a:spcPts val="10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1pPr>
            <a:lvl2pPr marL="914400" marR="0" lvl="1"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L="1371600" marR="0" lvl="2"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3pPr>
            <a:lvl4pPr marL="1828800" marR="0" lvl="3"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4pPr>
            <a:lvl5pPr marL="2286000" marR="0" lvl="4"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0" marR="0" lvl="0" indent="0" algn="just" defTabSz="914400" rtl="0" eaLnBrk="1" fontAlgn="auto" latinLnBrk="0" hangingPunct="1">
              <a:lnSpc>
                <a:spcPct val="90000"/>
              </a:lnSpc>
              <a:spcBef>
                <a:spcPts val="1000"/>
              </a:spcBef>
              <a:spcAft>
                <a:spcPts val="0"/>
              </a:spcAft>
              <a:buClr>
                <a:srgbClr val="000000"/>
              </a:buClr>
              <a:buSzPct val="100000"/>
              <a:buFont typeface="Arial"/>
              <a:buNone/>
              <a:tabLst/>
              <a:defRPr/>
            </a:pPr>
            <a:r>
              <a:rPr kumimoji="0" lang="en-US" sz="2400" b="1" i="0" u="none" strike="noStrike" kern="0" cap="none" spc="0" normalizeH="0" baseline="0" noProof="0" dirty="0">
                <a:ln>
                  <a:noFill/>
                </a:ln>
                <a:solidFill>
                  <a:srgbClr val="000000"/>
                </a:solidFill>
                <a:effectLst/>
                <a:uLnTx/>
                <a:uFillTx/>
                <a:latin typeface="Arial"/>
                <a:cs typeface="Arial"/>
                <a:sym typeface="Arial"/>
              </a:rPr>
              <a:t>Purpose of Inspection:</a:t>
            </a:r>
          </a:p>
        </p:txBody>
      </p:sp>
      <p:sp>
        <p:nvSpPr>
          <p:cNvPr id="12" name="Google Shape;135;p9">
            <a:extLst>
              <a:ext uri="{FF2B5EF4-FFF2-40B4-BE49-F238E27FC236}">
                <a16:creationId xmlns:a16="http://schemas.microsoft.com/office/drawing/2014/main" id="{D2C36651-09F7-6D4A-9EAC-D63F6A761B85}"/>
              </a:ext>
            </a:extLst>
          </p:cNvPr>
          <p:cNvSpPr txBox="1">
            <a:spLocks/>
          </p:cNvSpPr>
          <p:nvPr/>
        </p:nvSpPr>
        <p:spPr>
          <a:xfrm>
            <a:off x="330201" y="2452689"/>
            <a:ext cx="8534399" cy="2119311"/>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57200" algn="l" rtl="0">
              <a:lnSpc>
                <a:spcPct val="90000"/>
              </a:lnSpc>
              <a:spcBef>
                <a:spcPts val="10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1pPr>
            <a:lvl2pPr marL="914400" marR="0" lvl="1"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L="1371600" marR="0" lvl="2"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3pPr>
            <a:lvl4pPr marL="1828800" marR="0" lvl="3"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4pPr>
            <a:lvl5pPr marL="2286000" marR="0" lvl="4"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914400" marR="0" lvl="1" indent="-457200" algn="just" defTabSz="914400" rtl="0" eaLnBrk="1" fontAlgn="auto" latinLnBrk="0" hangingPunct="1">
              <a:lnSpc>
                <a:spcPct val="90000"/>
              </a:lnSpc>
              <a:spcBef>
                <a:spcPts val="500"/>
              </a:spcBef>
              <a:spcAft>
                <a:spcPts val="0"/>
              </a:spcAft>
              <a:buClr>
                <a:srgbClr val="000000"/>
              </a:buClr>
              <a:buSzPts val="3600"/>
              <a:buFont typeface="Arial" panose="020B0604020202020204" pitchFamily="34" charset="0"/>
              <a:buChar char="•"/>
              <a:tabLst/>
              <a:defRPr/>
            </a:pPr>
            <a:r>
              <a:rPr kumimoji="0" lang="en-US" sz="2400" b="0" i="0" u="none" strike="noStrike" kern="0" cap="none" spc="0" normalizeH="0" baseline="0" noProof="0" dirty="0">
                <a:ln>
                  <a:noFill/>
                </a:ln>
                <a:solidFill>
                  <a:srgbClr val="000000"/>
                </a:solidFill>
                <a:effectLst/>
                <a:uLnTx/>
                <a:uFillTx/>
                <a:latin typeface="Arial"/>
                <a:cs typeface="Arial"/>
                <a:sym typeface="Arial"/>
              </a:rPr>
              <a:t>To ensure that ammunition policy/guidelines are adhered to by T/PCC units</a:t>
            </a:r>
          </a:p>
          <a:p>
            <a:pPr marL="914400" marR="0" lvl="1" indent="-457200" algn="just" defTabSz="914400" rtl="0" eaLnBrk="1" fontAlgn="auto" latinLnBrk="0" hangingPunct="1">
              <a:lnSpc>
                <a:spcPct val="90000"/>
              </a:lnSpc>
              <a:spcBef>
                <a:spcPts val="500"/>
              </a:spcBef>
              <a:spcAft>
                <a:spcPts val="0"/>
              </a:spcAft>
              <a:buClr>
                <a:srgbClr val="000000"/>
              </a:buClr>
              <a:buSzPts val="3600"/>
              <a:buFont typeface="Arial" panose="020B0604020202020204" pitchFamily="34" charset="0"/>
              <a:buChar char="•"/>
              <a:tabLst/>
              <a:defRPr/>
            </a:pPr>
            <a:endParaRPr kumimoji="0" lang="en-US" sz="2400" b="0" i="0" u="none" strike="noStrike" kern="0" cap="none" spc="0" normalizeH="0" baseline="0" noProof="0" dirty="0">
              <a:ln>
                <a:noFill/>
              </a:ln>
              <a:solidFill>
                <a:srgbClr val="000000"/>
              </a:solidFill>
              <a:effectLst/>
              <a:uLnTx/>
              <a:uFillTx/>
              <a:latin typeface="Arial"/>
              <a:cs typeface="Arial"/>
              <a:sym typeface="Arial"/>
            </a:endParaRPr>
          </a:p>
          <a:p>
            <a:pPr marL="914400" marR="0" lvl="1" indent="-457200" algn="just" defTabSz="914400" rtl="0" eaLnBrk="1" fontAlgn="auto" latinLnBrk="0" hangingPunct="1">
              <a:lnSpc>
                <a:spcPct val="90000"/>
              </a:lnSpc>
              <a:spcBef>
                <a:spcPts val="500"/>
              </a:spcBef>
              <a:spcAft>
                <a:spcPts val="0"/>
              </a:spcAft>
              <a:buClr>
                <a:srgbClr val="000000"/>
              </a:buClr>
              <a:buSzPts val="3600"/>
              <a:buFont typeface="Arial" panose="020B0604020202020204" pitchFamily="34" charset="0"/>
              <a:buChar char="•"/>
              <a:tabLst/>
              <a:defRPr/>
            </a:pPr>
            <a:r>
              <a:rPr kumimoji="0" lang="en-US" sz="2400" b="0" i="0" u="none" strike="noStrike" kern="0" cap="none" spc="0" normalizeH="0" baseline="0" noProof="0" dirty="0">
                <a:ln>
                  <a:noFill/>
                </a:ln>
                <a:solidFill>
                  <a:srgbClr val="000000"/>
                </a:solidFill>
                <a:effectLst/>
                <a:uLnTx/>
                <a:uFillTx/>
                <a:latin typeface="Arial"/>
                <a:cs typeface="Arial"/>
                <a:sym typeface="Arial"/>
              </a:rPr>
              <a:t>To improve the standard of ammunition management in T/PCC units </a:t>
            </a:r>
            <a:endParaRPr kumimoji="0" lang="en-IE" sz="12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448707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9"/>
          <p:cNvSpPr txBox="1">
            <a:spLocks noGrp="1"/>
          </p:cNvSpPr>
          <p:nvPr>
            <p:ph type="title"/>
          </p:nvPr>
        </p:nvSpPr>
        <p:spPr>
          <a:xfrm>
            <a:off x="241300" y="365127"/>
            <a:ext cx="8726238" cy="650874"/>
          </a:xfrm>
          <a:prstGeom prst="rect">
            <a:avLst/>
          </a:prstGeom>
          <a:noFill/>
          <a:ln>
            <a:noFill/>
          </a:ln>
        </p:spPr>
        <p:txBody>
          <a:bodyPr spcFirstLastPara="1" wrap="square" lIns="91425" tIns="45700" rIns="91425" bIns="45700" anchor="t" anchorCtr="0">
            <a:noAutofit/>
          </a:bodyPr>
          <a:lstStyle/>
          <a:p>
            <a:pPr lvl="0" algn="ctr"/>
            <a:r>
              <a:rPr lang="en-US" dirty="0"/>
              <a:t>Inspection and Evaluation</a:t>
            </a:r>
            <a:endParaRPr dirty="0"/>
          </a:p>
        </p:txBody>
      </p:sp>
      <p:sp>
        <p:nvSpPr>
          <p:cNvPr id="135" name="Google Shape;135;p9"/>
          <p:cNvSpPr txBox="1">
            <a:spLocks noGrp="1"/>
          </p:cNvSpPr>
          <p:nvPr>
            <p:ph type="body" idx="1"/>
          </p:nvPr>
        </p:nvSpPr>
        <p:spPr>
          <a:xfrm>
            <a:off x="629841" y="1895179"/>
            <a:ext cx="7886699" cy="3032422"/>
          </a:xfrm>
          <a:prstGeom prst="rect">
            <a:avLst/>
          </a:prstGeom>
          <a:noFill/>
          <a:ln>
            <a:noFill/>
          </a:ln>
        </p:spPr>
        <p:txBody>
          <a:bodyPr spcFirstLastPara="1" wrap="square" lIns="91425" tIns="45700" rIns="91425" bIns="45700" anchor="t" anchorCtr="0">
            <a:noAutofit/>
          </a:bodyPr>
          <a:lstStyle/>
          <a:p>
            <a:pPr marL="228600" lvl="0" indent="0" algn="l" rtl="0">
              <a:lnSpc>
                <a:spcPct val="90000"/>
              </a:lnSpc>
              <a:spcBef>
                <a:spcPts val="0"/>
              </a:spcBef>
              <a:spcAft>
                <a:spcPts val="0"/>
              </a:spcAft>
              <a:buClr>
                <a:schemeClr val="dk1"/>
              </a:buClr>
              <a:buSzPts val="3600"/>
              <a:buNone/>
            </a:pPr>
            <a:endParaRPr lang="en-US"/>
          </a:p>
          <a:p>
            <a:pPr marL="228600" lvl="0" indent="0" algn="l" rtl="0">
              <a:lnSpc>
                <a:spcPct val="90000"/>
              </a:lnSpc>
              <a:spcBef>
                <a:spcPts val="0"/>
              </a:spcBef>
              <a:spcAft>
                <a:spcPts val="0"/>
              </a:spcAft>
              <a:buClr>
                <a:schemeClr val="dk1"/>
              </a:buClr>
              <a:buSzPts val="3600"/>
              <a:buNone/>
            </a:pPr>
            <a:endParaRPr/>
          </a:p>
        </p:txBody>
      </p:sp>
      <p:sp>
        <p:nvSpPr>
          <p:cNvPr id="6" name="Google Shape;135;p9">
            <a:extLst>
              <a:ext uri="{FF2B5EF4-FFF2-40B4-BE49-F238E27FC236}">
                <a16:creationId xmlns:a16="http://schemas.microsoft.com/office/drawing/2014/main" id="{D2C36651-09F7-6D4A-9EAC-D63F6A761B85}"/>
              </a:ext>
            </a:extLst>
          </p:cNvPr>
          <p:cNvSpPr txBox="1">
            <a:spLocks/>
          </p:cNvSpPr>
          <p:nvPr/>
        </p:nvSpPr>
        <p:spPr>
          <a:xfrm>
            <a:off x="190500" y="1117600"/>
            <a:ext cx="8775700" cy="114300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57200" algn="l" rtl="0">
              <a:lnSpc>
                <a:spcPct val="90000"/>
              </a:lnSpc>
              <a:spcBef>
                <a:spcPts val="10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1pPr>
            <a:lvl2pPr marL="914400" marR="0" lvl="1"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L="1371600" marR="0" lvl="2"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3pPr>
            <a:lvl4pPr marL="1828800" marR="0" lvl="3"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4pPr>
            <a:lvl5pPr marL="2286000" marR="0" lvl="4"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1000"/>
              </a:spcBef>
              <a:spcAft>
                <a:spcPts val="0"/>
              </a:spcAft>
              <a:buClr>
                <a:srgbClr val="000000"/>
              </a:buClr>
              <a:buSzPct val="100000"/>
              <a:buFont typeface="Arial"/>
              <a:buNone/>
              <a:tabLst/>
              <a:defRPr/>
            </a:pPr>
            <a:r>
              <a:rPr kumimoji="0" lang="en-US" sz="2350" b="1" i="0" u="none" strike="noStrike" kern="0" cap="none" spc="0" normalizeH="0" baseline="0" noProof="0" dirty="0">
                <a:ln>
                  <a:noFill/>
                </a:ln>
                <a:solidFill>
                  <a:srgbClr val="000000"/>
                </a:solidFill>
                <a:effectLst/>
                <a:uLnTx/>
                <a:uFillTx/>
                <a:latin typeface="Arial"/>
                <a:cs typeface="Arial"/>
                <a:sym typeface="Arial"/>
              </a:rPr>
              <a:t>Inspection</a:t>
            </a:r>
            <a:r>
              <a:rPr kumimoji="0" lang="en-US" sz="2350" b="0" i="0" u="none" strike="noStrike" kern="0" cap="none" spc="0" normalizeH="0" baseline="0" noProof="0" dirty="0">
                <a:ln>
                  <a:noFill/>
                </a:ln>
                <a:solidFill>
                  <a:srgbClr val="000000"/>
                </a:solidFill>
                <a:effectLst/>
                <a:uLnTx/>
                <a:uFillTx/>
                <a:latin typeface="Arial"/>
                <a:cs typeface="Arial"/>
                <a:sym typeface="Arial"/>
              </a:rPr>
              <a:t> </a:t>
            </a:r>
            <a:r>
              <a:rPr kumimoji="0" lang="en-US" sz="2350" b="1" i="0" u="none" strike="noStrike" kern="0" cap="none" spc="0" normalizeH="0" baseline="0" noProof="0" dirty="0">
                <a:ln>
                  <a:noFill/>
                </a:ln>
                <a:solidFill>
                  <a:srgbClr val="000000"/>
                </a:solidFill>
                <a:effectLst/>
                <a:uLnTx/>
                <a:uFillTx/>
                <a:latin typeface="Arial"/>
                <a:cs typeface="Arial"/>
                <a:sym typeface="Arial"/>
              </a:rPr>
              <a:t>Criteria/Evaluation System (Annex C of UNMAM) : </a:t>
            </a:r>
            <a:r>
              <a:rPr kumimoji="0" lang="en-IE" sz="2400" b="0" i="0" u="none" strike="noStrike" kern="0" cap="none" spc="0" normalizeH="0" baseline="0" noProof="0" dirty="0">
                <a:ln>
                  <a:noFill/>
                </a:ln>
                <a:solidFill>
                  <a:srgbClr val="000000"/>
                </a:solidFill>
                <a:effectLst/>
                <a:uLnTx/>
                <a:uFillTx/>
                <a:latin typeface="Arial"/>
                <a:cs typeface="Arial"/>
                <a:sym typeface="Arial"/>
              </a:rPr>
              <a:t>Ammunition Inspection Template has got 10 parts:</a:t>
            </a:r>
          </a:p>
          <a:p>
            <a:pPr marL="457200" marR="0" lvl="0" indent="-457200" algn="l" defTabSz="914400" rtl="0" eaLnBrk="1" fontAlgn="auto" latinLnBrk="0" hangingPunct="1">
              <a:lnSpc>
                <a:spcPct val="100000"/>
              </a:lnSpc>
              <a:spcBef>
                <a:spcPts val="1000"/>
              </a:spcBef>
              <a:spcAft>
                <a:spcPts val="0"/>
              </a:spcAft>
              <a:buClr>
                <a:srgbClr val="000000"/>
              </a:buClr>
              <a:buSzPts val="3600"/>
              <a:buFont typeface="Wingdings" pitchFamily="2" charset="2"/>
              <a:buChar char="ü"/>
              <a:tabLst/>
              <a:defRPr/>
            </a:pPr>
            <a:endParaRPr kumimoji="0" lang="en-US" sz="24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1000"/>
              </a:spcBef>
              <a:spcAft>
                <a:spcPts val="0"/>
              </a:spcAft>
              <a:buClr>
                <a:srgbClr val="000000"/>
              </a:buClr>
              <a:buSzPts val="3600"/>
              <a:buFont typeface="Arial"/>
              <a:buNone/>
              <a:tabLst/>
              <a:defRPr/>
            </a:pPr>
            <a:br>
              <a:rPr kumimoji="0" lang="en-IE" sz="1200" b="0" i="0" u="none" strike="noStrike" kern="0" cap="none" spc="0" normalizeH="0" baseline="0" noProof="0" dirty="0">
                <a:ln>
                  <a:noFill/>
                </a:ln>
                <a:solidFill>
                  <a:srgbClr val="000000"/>
                </a:solidFill>
                <a:effectLst/>
                <a:uLnTx/>
                <a:uFillTx/>
                <a:latin typeface="Arial"/>
                <a:cs typeface="Arial"/>
                <a:sym typeface="Arial"/>
              </a:rPr>
            </a:br>
            <a:endParaRPr kumimoji="0" lang="en-IE" sz="1200" b="0" i="0" u="none" strike="noStrike" kern="0" cap="none" spc="0" normalizeH="0" baseline="0" noProof="0" dirty="0">
              <a:ln>
                <a:noFill/>
              </a:ln>
              <a:solidFill>
                <a:srgbClr val="000000"/>
              </a:solidFill>
              <a:effectLst/>
              <a:uLnTx/>
              <a:uFillTx/>
              <a:latin typeface="Arial"/>
              <a:cs typeface="Arial"/>
              <a:sym typeface="Arial"/>
            </a:endParaRPr>
          </a:p>
        </p:txBody>
      </p:sp>
      <p:sp>
        <p:nvSpPr>
          <p:cNvPr id="7" name="Google Shape;135;p9">
            <a:extLst>
              <a:ext uri="{FF2B5EF4-FFF2-40B4-BE49-F238E27FC236}">
                <a16:creationId xmlns:a16="http://schemas.microsoft.com/office/drawing/2014/main" id="{D2C36651-09F7-6D4A-9EAC-D63F6A761B85}"/>
              </a:ext>
            </a:extLst>
          </p:cNvPr>
          <p:cNvSpPr txBox="1">
            <a:spLocks/>
          </p:cNvSpPr>
          <p:nvPr/>
        </p:nvSpPr>
        <p:spPr>
          <a:xfrm>
            <a:off x="190500" y="2222500"/>
            <a:ext cx="8775700" cy="440690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57200" algn="l" rtl="0">
              <a:lnSpc>
                <a:spcPct val="90000"/>
              </a:lnSpc>
              <a:spcBef>
                <a:spcPts val="10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1pPr>
            <a:lvl2pPr marL="914400" marR="0" lvl="1"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2pPr>
            <a:lvl3pPr marL="1371600" marR="0" lvl="2"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3pPr>
            <a:lvl4pPr marL="1828800" marR="0" lvl="3"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4pPr>
            <a:lvl5pPr marL="2286000" marR="0" lvl="4" indent="-457200" algn="l" rtl="0">
              <a:lnSpc>
                <a:spcPct val="90000"/>
              </a:lnSpc>
              <a:spcBef>
                <a:spcPts val="500"/>
              </a:spcBef>
              <a:spcAft>
                <a:spcPts val="0"/>
              </a:spcAft>
              <a:buClr>
                <a:schemeClr val="dk1"/>
              </a:buClr>
              <a:buSzPts val="3600"/>
              <a:buFont typeface="Arial"/>
              <a:buChar char="•"/>
              <a:defRPr sz="36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914400" marR="0" lvl="1" indent="-457200" algn="l" defTabSz="914400" rtl="0" eaLnBrk="1" fontAlgn="auto" latinLnBrk="0" hangingPunct="1">
              <a:lnSpc>
                <a:spcPct val="100000"/>
              </a:lnSpc>
              <a:spcBef>
                <a:spcPts val="500"/>
              </a:spcBef>
              <a:spcAft>
                <a:spcPts val="0"/>
              </a:spcAft>
              <a:buClr>
                <a:srgbClr val="000000"/>
              </a:buClr>
              <a:buSzPts val="3600"/>
              <a:buFont typeface="Arial" panose="020B0604020202020204" pitchFamily="34" charset="0"/>
              <a:buChar char="•"/>
              <a:tabLst/>
              <a:defRPr/>
            </a:pPr>
            <a:r>
              <a:rPr kumimoji="0" lang="en-US" sz="2400" b="1" i="0" u="none" strike="noStrike" kern="0" cap="none" spc="0" normalizeH="0" baseline="0" noProof="0" dirty="0">
                <a:ln>
                  <a:noFill/>
                </a:ln>
                <a:solidFill>
                  <a:srgbClr val="000000"/>
                </a:solidFill>
                <a:effectLst/>
                <a:uLnTx/>
                <a:uFillTx/>
                <a:latin typeface="Arial"/>
                <a:cs typeface="Arial"/>
                <a:sym typeface="Arial"/>
              </a:rPr>
              <a:t> </a:t>
            </a:r>
            <a:r>
              <a:rPr kumimoji="0" lang="en-IE" sz="2400" b="0" i="0" u="none" strike="noStrike" kern="0" cap="none" spc="0" normalizeH="0" baseline="0" noProof="0" dirty="0">
                <a:ln>
                  <a:noFill/>
                </a:ln>
                <a:solidFill>
                  <a:srgbClr val="000000"/>
                </a:solidFill>
                <a:effectLst/>
                <a:uLnTx/>
                <a:uFillTx/>
                <a:latin typeface="Arial"/>
                <a:cs typeface="Arial"/>
                <a:sym typeface="Arial"/>
              </a:rPr>
              <a:t>Part-A: </a:t>
            </a:r>
            <a:r>
              <a:rPr kumimoji="0" lang="en-US" sz="2400" b="1" i="0" u="none" strike="noStrike" kern="0" cap="none" spc="0" normalizeH="0" baseline="0" noProof="0" dirty="0">
                <a:ln>
                  <a:noFill/>
                </a:ln>
                <a:solidFill>
                  <a:srgbClr val="000000"/>
                </a:solidFill>
                <a:effectLst/>
                <a:uLnTx/>
                <a:uFillTx/>
                <a:latin typeface="Arial"/>
                <a:cs typeface="Arial"/>
                <a:sym typeface="Arial"/>
              </a:rPr>
              <a:t>Verification</a:t>
            </a:r>
          </a:p>
          <a:p>
            <a:pPr marL="914400" marR="0" lvl="1" indent="-457200" algn="l" defTabSz="914400" rtl="0" eaLnBrk="1" fontAlgn="auto" latinLnBrk="0" hangingPunct="1">
              <a:lnSpc>
                <a:spcPct val="100000"/>
              </a:lnSpc>
              <a:spcBef>
                <a:spcPts val="500"/>
              </a:spcBef>
              <a:spcAft>
                <a:spcPts val="0"/>
              </a:spcAft>
              <a:buClr>
                <a:srgbClr val="000000"/>
              </a:buClr>
              <a:buSzPts val="3600"/>
              <a:buFont typeface="Arial" panose="020B0604020202020204" pitchFamily="34" charset="0"/>
              <a:buChar char="•"/>
              <a:tabLst/>
              <a:defRPr/>
            </a:pPr>
            <a:r>
              <a:rPr kumimoji="0" lang="en-US" sz="2400" b="0" i="0" u="none" strike="noStrike" kern="0" cap="none" spc="0" normalizeH="0" baseline="0" noProof="0" dirty="0">
                <a:ln>
                  <a:noFill/>
                </a:ln>
                <a:solidFill>
                  <a:srgbClr val="000000"/>
                </a:solidFill>
                <a:effectLst/>
                <a:uLnTx/>
                <a:uFillTx/>
                <a:latin typeface="Arial"/>
                <a:cs typeface="Arial"/>
                <a:sym typeface="Arial"/>
              </a:rPr>
              <a:t> Part-B:</a:t>
            </a:r>
            <a:r>
              <a:rPr kumimoji="0" lang="en-US" sz="2400" b="1" i="0" u="none" strike="noStrike" kern="0" cap="none" spc="0" normalizeH="0" baseline="0" noProof="0" dirty="0">
                <a:ln>
                  <a:noFill/>
                </a:ln>
                <a:solidFill>
                  <a:srgbClr val="000000"/>
                </a:solidFill>
                <a:effectLst/>
                <a:uLnTx/>
                <a:uFillTx/>
                <a:latin typeface="Arial"/>
                <a:cs typeface="Arial"/>
                <a:sym typeface="Arial"/>
              </a:rPr>
              <a:t> Storage Situation</a:t>
            </a:r>
          </a:p>
          <a:p>
            <a:pPr marL="914400" marR="0" lvl="1" indent="-457200" algn="l" defTabSz="914400" rtl="0" eaLnBrk="1" fontAlgn="auto" latinLnBrk="0" hangingPunct="1">
              <a:lnSpc>
                <a:spcPct val="100000"/>
              </a:lnSpc>
              <a:spcBef>
                <a:spcPts val="500"/>
              </a:spcBef>
              <a:spcAft>
                <a:spcPts val="0"/>
              </a:spcAft>
              <a:buClr>
                <a:srgbClr val="000000"/>
              </a:buClr>
              <a:buSzPts val="3600"/>
              <a:buFont typeface="Arial" panose="020B0604020202020204" pitchFamily="34" charset="0"/>
              <a:buChar char="•"/>
              <a:tabLst/>
              <a:defRPr/>
            </a:pPr>
            <a:r>
              <a:rPr kumimoji="0" lang="en-US" sz="2400" b="1" i="0" u="none" strike="noStrike" kern="0" cap="none" spc="0" normalizeH="0" baseline="0" noProof="0" dirty="0">
                <a:ln>
                  <a:noFill/>
                </a:ln>
                <a:solidFill>
                  <a:srgbClr val="000000"/>
                </a:solidFill>
                <a:effectLst/>
                <a:uLnTx/>
                <a:uFillTx/>
                <a:latin typeface="Arial"/>
                <a:cs typeface="Arial"/>
                <a:sym typeface="Arial"/>
              </a:rPr>
              <a:t> </a:t>
            </a:r>
            <a:r>
              <a:rPr kumimoji="0" lang="en-US" sz="2400" b="0" i="0" u="none" strike="noStrike" kern="0" cap="none" spc="0" normalizeH="0" baseline="0" noProof="0" dirty="0">
                <a:ln>
                  <a:noFill/>
                </a:ln>
                <a:solidFill>
                  <a:srgbClr val="000000"/>
                </a:solidFill>
                <a:effectLst/>
                <a:uLnTx/>
                <a:uFillTx/>
                <a:latin typeface="Arial"/>
                <a:cs typeface="Arial"/>
                <a:sym typeface="Arial"/>
              </a:rPr>
              <a:t>Part-C:</a:t>
            </a:r>
            <a:r>
              <a:rPr kumimoji="0" lang="en-US" sz="2400" b="1" i="0" u="none" strike="noStrike" kern="0" cap="none" spc="0" normalizeH="0" baseline="0" noProof="0" dirty="0">
                <a:ln>
                  <a:noFill/>
                </a:ln>
                <a:solidFill>
                  <a:srgbClr val="000000"/>
                </a:solidFill>
                <a:effectLst/>
                <a:uLnTx/>
                <a:uFillTx/>
                <a:latin typeface="Arial"/>
                <a:cs typeface="Arial"/>
                <a:sym typeface="Arial"/>
              </a:rPr>
              <a:t> Ammunition Stacks</a:t>
            </a:r>
          </a:p>
          <a:p>
            <a:pPr marL="914400" marR="0" lvl="1" indent="-457200" algn="l" defTabSz="914400" rtl="0" eaLnBrk="1" fontAlgn="auto" latinLnBrk="0" hangingPunct="1">
              <a:lnSpc>
                <a:spcPct val="100000"/>
              </a:lnSpc>
              <a:spcBef>
                <a:spcPts val="500"/>
              </a:spcBef>
              <a:spcAft>
                <a:spcPts val="0"/>
              </a:spcAft>
              <a:buClr>
                <a:srgbClr val="000000"/>
              </a:buClr>
              <a:buSzPts val="3600"/>
              <a:buFont typeface="Arial" panose="020B0604020202020204" pitchFamily="34" charset="0"/>
              <a:buChar char="•"/>
              <a:tabLst/>
              <a:defRPr/>
            </a:pPr>
            <a:r>
              <a:rPr kumimoji="0" lang="en-US" sz="2400" b="1" i="0" u="none" strike="noStrike" kern="0" cap="none" spc="0" normalizeH="0" baseline="0" noProof="0" dirty="0">
                <a:ln>
                  <a:noFill/>
                </a:ln>
                <a:solidFill>
                  <a:srgbClr val="000000"/>
                </a:solidFill>
                <a:effectLst/>
                <a:uLnTx/>
                <a:uFillTx/>
                <a:latin typeface="Arial"/>
                <a:cs typeface="Arial"/>
                <a:sym typeface="Arial"/>
              </a:rPr>
              <a:t> </a:t>
            </a:r>
            <a:r>
              <a:rPr kumimoji="0" lang="en-US" sz="2400" b="0" i="0" u="none" strike="noStrike" kern="0" cap="none" spc="0" normalizeH="0" baseline="0" noProof="0" dirty="0">
                <a:ln>
                  <a:noFill/>
                </a:ln>
                <a:solidFill>
                  <a:srgbClr val="000000"/>
                </a:solidFill>
                <a:effectLst/>
                <a:uLnTx/>
                <a:uFillTx/>
                <a:latin typeface="Arial"/>
                <a:cs typeface="Arial"/>
                <a:sym typeface="Arial"/>
              </a:rPr>
              <a:t>Part-D:</a:t>
            </a:r>
            <a:r>
              <a:rPr kumimoji="0" lang="en-US" sz="2400" b="1" i="0" u="none" strike="noStrike" kern="0" cap="none" spc="0" normalizeH="0" baseline="0" noProof="0" dirty="0">
                <a:ln>
                  <a:noFill/>
                </a:ln>
                <a:solidFill>
                  <a:srgbClr val="000000"/>
                </a:solidFill>
                <a:effectLst/>
                <a:uLnTx/>
                <a:uFillTx/>
                <a:latin typeface="Arial"/>
                <a:cs typeface="Arial"/>
                <a:sym typeface="Arial"/>
              </a:rPr>
              <a:t> Expiration and Disposal</a:t>
            </a:r>
          </a:p>
          <a:p>
            <a:pPr marL="914400" marR="0" lvl="1" indent="-457200" algn="l" defTabSz="914400" rtl="0" eaLnBrk="1" fontAlgn="auto" latinLnBrk="0" hangingPunct="1">
              <a:lnSpc>
                <a:spcPct val="100000"/>
              </a:lnSpc>
              <a:spcBef>
                <a:spcPts val="500"/>
              </a:spcBef>
              <a:spcAft>
                <a:spcPts val="0"/>
              </a:spcAft>
              <a:buClr>
                <a:srgbClr val="000000"/>
              </a:buClr>
              <a:buSzPts val="3600"/>
              <a:buFont typeface="Arial" panose="020B0604020202020204" pitchFamily="34" charset="0"/>
              <a:buChar char="•"/>
              <a:tabLst/>
              <a:defRPr/>
            </a:pPr>
            <a:r>
              <a:rPr kumimoji="0" lang="en-US" sz="2400" b="1" i="0" u="none" strike="noStrike" kern="0" cap="none" spc="0" normalizeH="0" baseline="0" noProof="0" dirty="0">
                <a:ln>
                  <a:noFill/>
                </a:ln>
                <a:solidFill>
                  <a:srgbClr val="000000"/>
                </a:solidFill>
                <a:effectLst/>
                <a:uLnTx/>
                <a:uFillTx/>
                <a:latin typeface="Arial"/>
                <a:cs typeface="Arial"/>
                <a:sym typeface="Arial"/>
              </a:rPr>
              <a:t> </a:t>
            </a:r>
            <a:r>
              <a:rPr kumimoji="0" lang="en-US" sz="2400" b="0" i="0" u="none" strike="noStrike" kern="0" cap="none" spc="0" normalizeH="0" baseline="0" noProof="0" dirty="0">
                <a:ln>
                  <a:noFill/>
                </a:ln>
                <a:solidFill>
                  <a:srgbClr val="000000"/>
                </a:solidFill>
                <a:effectLst/>
                <a:uLnTx/>
                <a:uFillTx/>
                <a:latin typeface="Arial"/>
                <a:cs typeface="Arial"/>
                <a:sym typeface="Arial"/>
              </a:rPr>
              <a:t>Part-E: </a:t>
            </a:r>
            <a:r>
              <a:rPr kumimoji="0" lang="en-US" sz="2400" b="1" i="0" u="none" strike="noStrike" kern="0" cap="none" spc="0" normalizeH="0" baseline="0" noProof="0" dirty="0">
                <a:ln>
                  <a:noFill/>
                </a:ln>
                <a:solidFill>
                  <a:srgbClr val="000000"/>
                </a:solidFill>
                <a:effectLst/>
                <a:uLnTx/>
                <a:uFillTx/>
                <a:latin typeface="Arial"/>
                <a:cs typeface="Arial"/>
                <a:sym typeface="Arial"/>
              </a:rPr>
              <a:t>Safety, Security and Fire Protection</a:t>
            </a:r>
          </a:p>
          <a:p>
            <a:pPr marL="914400" marR="0" lvl="1" indent="-457200" algn="l" defTabSz="914400" rtl="0" eaLnBrk="1" fontAlgn="auto" latinLnBrk="0" hangingPunct="1">
              <a:lnSpc>
                <a:spcPct val="100000"/>
              </a:lnSpc>
              <a:spcBef>
                <a:spcPts val="500"/>
              </a:spcBef>
              <a:spcAft>
                <a:spcPts val="0"/>
              </a:spcAft>
              <a:buClr>
                <a:srgbClr val="000000"/>
              </a:buClr>
              <a:buSzPts val="3600"/>
              <a:buFont typeface="Arial" panose="020B0604020202020204" pitchFamily="34" charset="0"/>
              <a:buChar char="•"/>
              <a:tabLst/>
              <a:defRPr/>
            </a:pPr>
            <a:r>
              <a:rPr kumimoji="0" lang="en-US" sz="2400" b="1" i="0" u="none" strike="noStrike" kern="0" cap="none" spc="0" normalizeH="0" baseline="0" noProof="0" dirty="0">
                <a:ln>
                  <a:noFill/>
                </a:ln>
                <a:solidFill>
                  <a:srgbClr val="000000"/>
                </a:solidFill>
                <a:effectLst/>
                <a:uLnTx/>
                <a:uFillTx/>
                <a:latin typeface="Arial"/>
                <a:cs typeface="Arial"/>
                <a:sym typeface="Arial"/>
              </a:rPr>
              <a:t> </a:t>
            </a:r>
            <a:r>
              <a:rPr kumimoji="0" lang="en-US" sz="2400" b="0" i="0" u="none" strike="noStrike" kern="0" cap="none" spc="0" normalizeH="0" baseline="0" noProof="0" dirty="0">
                <a:ln>
                  <a:noFill/>
                </a:ln>
                <a:solidFill>
                  <a:srgbClr val="000000"/>
                </a:solidFill>
                <a:effectLst/>
                <a:uLnTx/>
                <a:uFillTx/>
                <a:latin typeface="Arial"/>
                <a:cs typeface="Arial"/>
                <a:sym typeface="Arial"/>
              </a:rPr>
              <a:t>Part-F:</a:t>
            </a:r>
            <a:r>
              <a:rPr kumimoji="0" lang="en-US" sz="2400" b="1" i="0" u="none" strike="noStrike" kern="0" cap="none" spc="0" normalizeH="0" baseline="0" noProof="0" dirty="0">
                <a:ln>
                  <a:noFill/>
                </a:ln>
                <a:solidFill>
                  <a:srgbClr val="000000"/>
                </a:solidFill>
                <a:effectLst/>
                <a:uLnTx/>
                <a:uFillTx/>
                <a:latin typeface="Arial"/>
                <a:cs typeface="Arial"/>
                <a:sym typeface="Arial"/>
              </a:rPr>
              <a:t> Miscellaneous</a:t>
            </a:r>
          </a:p>
          <a:p>
            <a:pPr marL="914400" marR="0" lvl="1" indent="-457200" algn="l" defTabSz="914400" rtl="0" eaLnBrk="1" fontAlgn="auto" latinLnBrk="0" hangingPunct="1">
              <a:lnSpc>
                <a:spcPct val="100000"/>
              </a:lnSpc>
              <a:spcBef>
                <a:spcPts val="500"/>
              </a:spcBef>
              <a:spcAft>
                <a:spcPts val="0"/>
              </a:spcAft>
              <a:buClr>
                <a:srgbClr val="000000"/>
              </a:buClr>
              <a:buSzPts val="3600"/>
              <a:buFont typeface="Arial" panose="020B0604020202020204" pitchFamily="34" charset="0"/>
              <a:buChar char="•"/>
              <a:tabLst/>
              <a:defRPr/>
            </a:pPr>
            <a:r>
              <a:rPr kumimoji="0" lang="en-US" sz="2400" b="1" i="0" u="none" strike="noStrike" kern="0" cap="none" spc="0" normalizeH="0" baseline="0" noProof="0" dirty="0">
                <a:ln>
                  <a:noFill/>
                </a:ln>
                <a:solidFill>
                  <a:srgbClr val="000000"/>
                </a:solidFill>
                <a:effectLst/>
                <a:uLnTx/>
                <a:uFillTx/>
                <a:latin typeface="Arial"/>
                <a:cs typeface="Arial"/>
                <a:sym typeface="Arial"/>
              </a:rPr>
              <a:t> </a:t>
            </a:r>
            <a:r>
              <a:rPr kumimoji="0" lang="en-US" sz="2400" b="0" i="0" u="none" strike="noStrike" kern="0" cap="none" spc="0" normalizeH="0" baseline="0" noProof="0" dirty="0">
                <a:ln>
                  <a:noFill/>
                </a:ln>
                <a:solidFill>
                  <a:srgbClr val="000000"/>
                </a:solidFill>
                <a:effectLst/>
                <a:uLnTx/>
                <a:uFillTx/>
                <a:latin typeface="Arial"/>
                <a:cs typeface="Arial"/>
                <a:sym typeface="Arial"/>
              </a:rPr>
              <a:t>Part-G:</a:t>
            </a:r>
            <a:r>
              <a:rPr kumimoji="0" lang="en-US" sz="2400" b="1" i="0" u="none" strike="noStrike" kern="0" cap="none" spc="0" normalizeH="0" baseline="0" noProof="0" dirty="0">
                <a:ln>
                  <a:noFill/>
                </a:ln>
                <a:solidFill>
                  <a:srgbClr val="000000"/>
                </a:solidFill>
                <a:effectLst/>
                <a:uLnTx/>
                <a:uFillTx/>
                <a:latin typeface="Arial"/>
                <a:cs typeface="Arial"/>
                <a:sym typeface="Arial"/>
              </a:rPr>
              <a:t> Inspecting Officer’s Comments</a:t>
            </a:r>
          </a:p>
          <a:p>
            <a:pPr marL="914400" marR="0" lvl="1" indent="-457200" algn="l" defTabSz="914400" rtl="0" eaLnBrk="1" fontAlgn="auto" latinLnBrk="0" hangingPunct="1">
              <a:lnSpc>
                <a:spcPct val="100000"/>
              </a:lnSpc>
              <a:spcBef>
                <a:spcPts val="500"/>
              </a:spcBef>
              <a:spcAft>
                <a:spcPts val="0"/>
              </a:spcAft>
              <a:buClr>
                <a:srgbClr val="000000"/>
              </a:buClr>
              <a:buSzPts val="3600"/>
              <a:buFont typeface="Arial" panose="020B0604020202020204" pitchFamily="34" charset="0"/>
              <a:buChar char="•"/>
              <a:tabLst/>
              <a:defRPr/>
            </a:pPr>
            <a:r>
              <a:rPr kumimoji="0" lang="en-US" sz="2400" b="1" i="0" u="none" strike="noStrike" kern="0" cap="none" spc="0" normalizeH="0" baseline="0" noProof="0" dirty="0">
                <a:ln>
                  <a:noFill/>
                </a:ln>
                <a:solidFill>
                  <a:srgbClr val="000000"/>
                </a:solidFill>
                <a:effectLst/>
                <a:uLnTx/>
                <a:uFillTx/>
                <a:latin typeface="Arial"/>
                <a:cs typeface="Arial"/>
                <a:sym typeface="Arial"/>
              </a:rPr>
              <a:t> </a:t>
            </a:r>
            <a:r>
              <a:rPr kumimoji="0" lang="en-US" sz="2400" b="0" i="0" u="none" strike="noStrike" kern="0" cap="none" spc="0" normalizeH="0" baseline="0" noProof="0" dirty="0">
                <a:ln>
                  <a:noFill/>
                </a:ln>
                <a:solidFill>
                  <a:srgbClr val="000000"/>
                </a:solidFill>
                <a:effectLst/>
                <a:uLnTx/>
                <a:uFillTx/>
                <a:latin typeface="Arial"/>
                <a:cs typeface="Arial"/>
                <a:sym typeface="Arial"/>
              </a:rPr>
              <a:t>Part-H:</a:t>
            </a:r>
            <a:r>
              <a:rPr kumimoji="0" lang="en-US" sz="2400" b="1" i="0" u="none" strike="noStrike" kern="0" cap="none" spc="0" normalizeH="0" baseline="0" noProof="0" dirty="0">
                <a:ln>
                  <a:noFill/>
                </a:ln>
                <a:solidFill>
                  <a:srgbClr val="000000"/>
                </a:solidFill>
                <a:effectLst/>
                <a:uLnTx/>
                <a:uFillTx/>
                <a:latin typeface="Arial"/>
                <a:cs typeface="Arial"/>
                <a:sym typeface="Arial"/>
              </a:rPr>
              <a:t> Commanding Officer’s Opinion</a:t>
            </a:r>
          </a:p>
          <a:p>
            <a:pPr marL="914400" marR="0" lvl="1" indent="-457200" algn="l" defTabSz="914400" rtl="0" eaLnBrk="1" fontAlgn="auto" latinLnBrk="0" hangingPunct="1">
              <a:lnSpc>
                <a:spcPct val="100000"/>
              </a:lnSpc>
              <a:spcBef>
                <a:spcPts val="500"/>
              </a:spcBef>
              <a:spcAft>
                <a:spcPts val="0"/>
              </a:spcAft>
              <a:buClr>
                <a:srgbClr val="000000"/>
              </a:buClr>
              <a:buSzPts val="3600"/>
              <a:buFont typeface="Arial" panose="020B0604020202020204" pitchFamily="34" charset="0"/>
              <a:buChar char="•"/>
              <a:tabLst/>
              <a:defRPr/>
            </a:pPr>
            <a:r>
              <a:rPr kumimoji="0" lang="en-US" sz="2400" b="1" i="0" u="none" strike="noStrike" kern="0" cap="none" spc="0" normalizeH="0" baseline="0" noProof="0" dirty="0">
                <a:ln>
                  <a:noFill/>
                </a:ln>
                <a:solidFill>
                  <a:srgbClr val="000000"/>
                </a:solidFill>
                <a:effectLst/>
                <a:uLnTx/>
                <a:uFillTx/>
                <a:latin typeface="Arial"/>
                <a:cs typeface="Arial"/>
                <a:sym typeface="Arial"/>
              </a:rPr>
              <a:t> </a:t>
            </a:r>
            <a:r>
              <a:rPr kumimoji="0" lang="en-US" sz="2400" b="0" i="0" u="none" strike="noStrike" kern="0" cap="none" spc="0" normalizeH="0" baseline="0" noProof="0" dirty="0">
                <a:ln>
                  <a:noFill/>
                </a:ln>
                <a:solidFill>
                  <a:srgbClr val="000000"/>
                </a:solidFill>
                <a:effectLst/>
                <a:uLnTx/>
                <a:uFillTx/>
                <a:latin typeface="Arial"/>
                <a:cs typeface="Arial"/>
                <a:sym typeface="Arial"/>
              </a:rPr>
              <a:t>Part-J:</a:t>
            </a:r>
            <a:r>
              <a:rPr kumimoji="0" lang="en-US" sz="2400" b="1" i="0" u="none" strike="noStrike" kern="0" cap="none" spc="0" normalizeH="0" baseline="0" noProof="0" dirty="0">
                <a:ln>
                  <a:noFill/>
                </a:ln>
                <a:solidFill>
                  <a:srgbClr val="000000"/>
                </a:solidFill>
                <a:effectLst/>
                <a:uLnTx/>
                <a:uFillTx/>
                <a:latin typeface="Arial"/>
                <a:cs typeface="Arial"/>
                <a:sym typeface="Arial"/>
              </a:rPr>
              <a:t> Sector/Brigade Commander’s Opinion</a:t>
            </a:r>
          </a:p>
          <a:p>
            <a:pPr marL="914400" marR="0" lvl="1" indent="-457200" algn="l" defTabSz="914400" rtl="0" eaLnBrk="1" fontAlgn="auto" latinLnBrk="0" hangingPunct="1">
              <a:lnSpc>
                <a:spcPct val="100000"/>
              </a:lnSpc>
              <a:spcBef>
                <a:spcPts val="500"/>
              </a:spcBef>
              <a:spcAft>
                <a:spcPts val="0"/>
              </a:spcAft>
              <a:buClr>
                <a:srgbClr val="000000"/>
              </a:buClr>
              <a:buSzPts val="3600"/>
              <a:buFont typeface="Arial" panose="020B0604020202020204" pitchFamily="34" charset="0"/>
              <a:buChar char="•"/>
              <a:tabLst/>
              <a:defRPr/>
            </a:pPr>
            <a:r>
              <a:rPr kumimoji="0" lang="en-US" sz="2400" b="1" i="0" u="none" strike="noStrike" kern="0" cap="none" spc="0" normalizeH="0" baseline="0" noProof="0" dirty="0">
                <a:ln>
                  <a:noFill/>
                </a:ln>
                <a:solidFill>
                  <a:srgbClr val="000000"/>
                </a:solidFill>
                <a:effectLst/>
                <a:uLnTx/>
                <a:uFillTx/>
                <a:latin typeface="Arial"/>
                <a:cs typeface="Arial"/>
                <a:sym typeface="Arial"/>
              </a:rPr>
              <a:t> </a:t>
            </a:r>
            <a:r>
              <a:rPr kumimoji="0" lang="en-US" sz="2400" b="0" i="0" u="none" strike="noStrike" kern="0" cap="none" spc="0" normalizeH="0" baseline="0" noProof="0" dirty="0">
                <a:ln>
                  <a:noFill/>
                </a:ln>
                <a:solidFill>
                  <a:srgbClr val="000000"/>
                </a:solidFill>
                <a:effectLst/>
                <a:uLnTx/>
                <a:uFillTx/>
                <a:latin typeface="Arial"/>
                <a:cs typeface="Arial"/>
                <a:sym typeface="Arial"/>
              </a:rPr>
              <a:t>Part-K:</a:t>
            </a:r>
            <a:r>
              <a:rPr kumimoji="0" lang="en-US" sz="2400" b="1" i="0" u="none" strike="noStrike" kern="0" cap="none" spc="0" normalizeH="0" baseline="0" noProof="0" dirty="0">
                <a:ln>
                  <a:noFill/>
                </a:ln>
                <a:solidFill>
                  <a:srgbClr val="000000"/>
                </a:solidFill>
                <a:effectLst/>
                <a:uLnTx/>
                <a:uFillTx/>
                <a:latin typeface="Arial"/>
                <a:cs typeface="Arial"/>
                <a:sym typeface="Arial"/>
              </a:rPr>
              <a:t> Force Commander’s Remarks</a:t>
            </a:r>
            <a:endParaRPr kumimoji="0" lang="en-IE" sz="2400" b="0" i="0" u="none" strike="noStrike" kern="0" cap="none" spc="0" normalizeH="0" baseline="0" noProof="0" dirty="0">
              <a:ln>
                <a:noFill/>
              </a:ln>
              <a:solidFill>
                <a:srgbClr val="000000"/>
              </a:solidFill>
              <a:effectLst/>
              <a:uLnTx/>
              <a:uFillTx/>
              <a:latin typeface="Arial"/>
              <a:cs typeface="Arial"/>
              <a:sym typeface="Arial"/>
            </a:endParaRPr>
          </a:p>
          <a:p>
            <a:pPr marL="457200" marR="0" lvl="0" indent="-457200" algn="l" defTabSz="914400" rtl="0" eaLnBrk="1" fontAlgn="auto" latinLnBrk="0" hangingPunct="1">
              <a:lnSpc>
                <a:spcPct val="100000"/>
              </a:lnSpc>
              <a:spcBef>
                <a:spcPts val="1000"/>
              </a:spcBef>
              <a:spcAft>
                <a:spcPts val="0"/>
              </a:spcAft>
              <a:buClr>
                <a:srgbClr val="000000"/>
              </a:buClr>
              <a:buSzPts val="3600"/>
              <a:buFont typeface="Wingdings" pitchFamily="2" charset="2"/>
              <a:buChar char="ü"/>
              <a:tabLst/>
              <a:defRPr/>
            </a:pPr>
            <a:endParaRPr kumimoji="0" lang="en-IE" sz="2400" b="0" i="0" u="none" strike="noStrike" kern="0" cap="none" spc="0" normalizeH="0" baseline="0" noProof="0" dirty="0">
              <a:ln>
                <a:noFill/>
              </a:ln>
              <a:solidFill>
                <a:srgbClr val="000000"/>
              </a:solidFill>
              <a:effectLst/>
              <a:uLnTx/>
              <a:uFillTx/>
              <a:latin typeface="Arial"/>
              <a:cs typeface="Arial"/>
              <a:sym typeface="Arial"/>
            </a:endParaRPr>
          </a:p>
          <a:p>
            <a:pPr marL="457200" marR="0" lvl="0" indent="-457200" algn="l" defTabSz="914400" rtl="0" eaLnBrk="1" fontAlgn="auto" latinLnBrk="0" hangingPunct="1">
              <a:lnSpc>
                <a:spcPct val="100000"/>
              </a:lnSpc>
              <a:spcBef>
                <a:spcPts val="1000"/>
              </a:spcBef>
              <a:spcAft>
                <a:spcPts val="0"/>
              </a:spcAft>
              <a:buClr>
                <a:srgbClr val="000000"/>
              </a:buClr>
              <a:buSzPts val="3600"/>
              <a:buFont typeface="Wingdings" pitchFamily="2" charset="2"/>
              <a:buChar char="ü"/>
              <a:tabLst/>
              <a:defRPr/>
            </a:pPr>
            <a:endParaRPr kumimoji="0" lang="en-US" sz="24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1000"/>
              </a:spcBef>
              <a:spcAft>
                <a:spcPts val="0"/>
              </a:spcAft>
              <a:buClr>
                <a:srgbClr val="000000"/>
              </a:buClr>
              <a:buSzPts val="3600"/>
              <a:buFont typeface="Arial"/>
              <a:buNone/>
              <a:tabLst/>
              <a:defRPr/>
            </a:pPr>
            <a:br>
              <a:rPr kumimoji="0" lang="en-IE" sz="1200" b="0" i="0" u="none" strike="noStrike" kern="0" cap="none" spc="0" normalizeH="0" baseline="0" noProof="0" dirty="0">
                <a:ln>
                  <a:noFill/>
                </a:ln>
                <a:solidFill>
                  <a:srgbClr val="000000"/>
                </a:solidFill>
                <a:effectLst/>
                <a:uLnTx/>
                <a:uFillTx/>
                <a:latin typeface="Arial"/>
                <a:cs typeface="Arial"/>
                <a:sym typeface="Arial"/>
              </a:rPr>
            </a:br>
            <a:endParaRPr kumimoji="0" lang="en-IE" sz="12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82742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D8E6BE9-5871-D3C3-0301-E39FCAED1479}"/>
              </a:ext>
            </a:extLst>
          </p:cNvPr>
          <p:cNvSpPr>
            <a:spLocks noGrp="1"/>
          </p:cNvSpPr>
          <p:nvPr>
            <p:ph type="body" idx="1"/>
          </p:nvPr>
        </p:nvSpPr>
        <p:spPr>
          <a:xfrm>
            <a:off x="355600" y="1196678"/>
            <a:ext cx="8483599" cy="4340522"/>
          </a:xfrm>
        </p:spPr>
        <p:txBody>
          <a:bodyPr/>
          <a:lstStyle/>
          <a:p>
            <a:pPr marL="0" indent="0" algn="just">
              <a:buNone/>
            </a:pPr>
            <a:r>
              <a:rPr lang="en-US" sz="2400" b="1" dirty="0"/>
              <a:t>Concurrence of Inspection &amp; Evaluation Report:</a:t>
            </a:r>
          </a:p>
          <a:p>
            <a:pPr marL="0" indent="0" algn="just">
              <a:buNone/>
            </a:pPr>
            <a:endParaRPr lang="en-US" sz="2400" dirty="0"/>
          </a:p>
          <a:p>
            <a:pPr algn="just">
              <a:buFont typeface="Arial" panose="020B0604020202020204" pitchFamily="34" charset="0"/>
              <a:buChar char="•"/>
            </a:pPr>
            <a:r>
              <a:rPr lang="en-US" sz="2400" dirty="0"/>
              <a:t>SATO shall furnish an inspection and evaluation report on the ammunition </a:t>
            </a:r>
            <a:r>
              <a:rPr lang="en-US" sz="2400" b="1" dirty="0"/>
              <a:t>storage conditions</a:t>
            </a:r>
            <a:r>
              <a:rPr lang="en-US" sz="2400" dirty="0"/>
              <a:t> of the concerned T/PCC unit. </a:t>
            </a:r>
          </a:p>
          <a:p>
            <a:pPr algn="just">
              <a:buFont typeface="Arial" panose="020B0604020202020204" pitchFamily="34" charset="0"/>
              <a:buChar char="•"/>
            </a:pPr>
            <a:endParaRPr lang="en-US" sz="1200" dirty="0"/>
          </a:p>
          <a:p>
            <a:pPr algn="just">
              <a:buFont typeface="Arial" panose="020B0604020202020204" pitchFamily="34" charset="0"/>
              <a:buChar char="•"/>
            </a:pPr>
            <a:r>
              <a:rPr lang="en-US" sz="2400" dirty="0"/>
              <a:t>The reports shall be shared with all members of the WAAB and approved during the next WAAB meeting. </a:t>
            </a:r>
          </a:p>
          <a:p>
            <a:pPr algn="just">
              <a:buFont typeface="Arial" panose="020B0604020202020204" pitchFamily="34" charset="0"/>
              <a:buChar char="•"/>
            </a:pPr>
            <a:endParaRPr lang="en-US" sz="1200" dirty="0"/>
          </a:p>
          <a:p>
            <a:pPr algn="just">
              <a:buFont typeface="Arial" panose="020B0604020202020204" pitchFamily="34" charset="0"/>
              <a:buChar char="•"/>
            </a:pPr>
            <a:r>
              <a:rPr lang="en-US" sz="2400" dirty="0"/>
              <a:t>The chair of the WAAB shall be informed without delay when the minimum standards cannot be met</a:t>
            </a:r>
            <a:endParaRPr lang="en-CA" sz="2400" dirty="0"/>
          </a:p>
        </p:txBody>
      </p:sp>
      <p:sp>
        <p:nvSpPr>
          <p:cNvPr id="5" name="Google Shape;134;p9"/>
          <p:cNvSpPr txBox="1">
            <a:spLocks noGrp="1"/>
          </p:cNvSpPr>
          <p:nvPr>
            <p:ph type="title"/>
          </p:nvPr>
        </p:nvSpPr>
        <p:spPr>
          <a:xfrm>
            <a:off x="241300" y="365127"/>
            <a:ext cx="8726238" cy="650874"/>
          </a:xfrm>
          <a:prstGeom prst="rect">
            <a:avLst/>
          </a:prstGeom>
          <a:noFill/>
          <a:ln>
            <a:noFill/>
          </a:ln>
        </p:spPr>
        <p:txBody>
          <a:bodyPr spcFirstLastPara="1" wrap="square" lIns="91425" tIns="45700" rIns="91425" bIns="45700" anchor="t" anchorCtr="0">
            <a:noAutofit/>
          </a:bodyPr>
          <a:lstStyle/>
          <a:p>
            <a:pPr lvl="0" algn="ctr"/>
            <a:r>
              <a:rPr lang="en-US" dirty="0"/>
              <a:t>Inspection and Evaluation</a:t>
            </a:r>
            <a:endParaRPr dirty="0"/>
          </a:p>
        </p:txBody>
      </p:sp>
    </p:spTree>
    <p:extLst>
      <p:ext uri="{BB962C8B-B14F-4D97-AF65-F5344CB8AC3E}">
        <p14:creationId xmlns:p14="http://schemas.microsoft.com/office/powerpoint/2010/main" val="360176053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34;p9"/>
          <p:cNvSpPr txBox="1">
            <a:spLocks noGrp="1"/>
          </p:cNvSpPr>
          <p:nvPr>
            <p:ph type="title"/>
          </p:nvPr>
        </p:nvSpPr>
        <p:spPr>
          <a:xfrm>
            <a:off x="241300" y="365127"/>
            <a:ext cx="8726238" cy="650874"/>
          </a:xfrm>
          <a:prstGeom prst="rect">
            <a:avLst/>
          </a:prstGeom>
          <a:noFill/>
          <a:ln>
            <a:noFill/>
          </a:ln>
        </p:spPr>
        <p:txBody>
          <a:bodyPr spcFirstLastPara="1" wrap="square" lIns="91425" tIns="45700" rIns="91425" bIns="45700" anchor="t" anchorCtr="0">
            <a:noAutofit/>
          </a:bodyPr>
          <a:lstStyle/>
          <a:p>
            <a:pPr lvl="0" algn="ctr"/>
            <a:r>
              <a:rPr lang="en-US" dirty="0"/>
              <a:t>Inspection and Evaluation</a:t>
            </a:r>
            <a:endParaRPr dirty="0"/>
          </a:p>
        </p:txBody>
      </p:sp>
      <p:sp>
        <p:nvSpPr>
          <p:cNvPr id="6" name="Rectangle 5"/>
          <p:cNvSpPr/>
          <p:nvPr/>
        </p:nvSpPr>
        <p:spPr>
          <a:xfrm>
            <a:off x="381000" y="1651000"/>
            <a:ext cx="8382000" cy="3416320"/>
          </a:xfrm>
          <a:prstGeom prst="rect">
            <a:avLst/>
          </a:prstGeom>
        </p:spPr>
        <p:txBody>
          <a:bodyPr>
            <a:spAutoFit/>
          </a:bodyPr>
          <a:lstStyle/>
          <a:p>
            <a:pPr marL="0" marR="0" lvl="2"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de-CH" altLang="de-DE" sz="2400" b="1" i="0" u="none" strike="noStrike" kern="0" cap="none" spc="0" normalizeH="0" baseline="0" noProof="0" dirty="0">
                <a:ln>
                  <a:noFill/>
                </a:ln>
                <a:solidFill>
                  <a:srgbClr val="000000"/>
                </a:solidFill>
                <a:effectLst/>
                <a:uLnTx/>
                <a:uFillTx/>
                <a:latin typeface="Arial"/>
                <a:cs typeface="Arial"/>
                <a:sym typeface="Arial"/>
              </a:rPr>
              <a:t>SUMMARY:</a:t>
            </a:r>
          </a:p>
          <a:p>
            <a:pPr marL="0" marR="0" lvl="2" indent="0" algn="just"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400" b="1" i="0" u="none" strike="noStrike" kern="0" cap="none" spc="0" normalizeH="0" baseline="0" noProof="0" dirty="0">
              <a:ln>
                <a:noFill/>
              </a:ln>
              <a:solidFill>
                <a:srgbClr val="000000"/>
              </a:solidFill>
              <a:effectLst/>
              <a:uLnTx/>
              <a:uFillTx/>
              <a:latin typeface="Arial"/>
              <a:cs typeface="Arial"/>
              <a:sym typeface="Arial"/>
            </a:endParaRPr>
          </a:p>
          <a:p>
            <a:pPr marL="342900" marR="0" lvl="2" indent="-342900" algn="just"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2400" b="0" i="0" u="none" strike="noStrike" kern="0" cap="none" spc="0" normalizeH="0" baseline="0" noProof="0" dirty="0">
                <a:ln>
                  <a:noFill/>
                </a:ln>
                <a:solidFill>
                  <a:srgbClr val="000000"/>
                </a:solidFill>
                <a:effectLst/>
                <a:uLnTx/>
                <a:uFillTx/>
                <a:latin typeface="Arial"/>
                <a:cs typeface="Arial"/>
                <a:sym typeface="Arial"/>
              </a:rPr>
              <a:t>  Purpose of inspection</a:t>
            </a:r>
          </a:p>
          <a:p>
            <a:pPr marL="342900" marR="0" lvl="0" indent="-342900" algn="just"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endParaRPr kumimoji="0" lang="en-US" sz="2400" b="0" i="0" u="none" strike="noStrike" kern="0" cap="none" spc="0" normalizeH="0" baseline="0" noProof="0" dirty="0">
              <a:ln>
                <a:noFill/>
              </a:ln>
              <a:solidFill>
                <a:srgbClr val="000000"/>
              </a:solidFill>
              <a:effectLst/>
              <a:uLnTx/>
              <a:uFillTx/>
              <a:latin typeface="Arial"/>
              <a:cs typeface="Arial"/>
              <a:sym typeface="Arial"/>
            </a:endParaRPr>
          </a:p>
          <a:p>
            <a:pPr marL="457200" marR="0" lvl="0" indent="-457200" algn="just"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2400" b="0" i="0" u="none" strike="noStrike" kern="0" cap="none" spc="0" normalizeH="0" baseline="0" noProof="0" dirty="0">
                <a:ln>
                  <a:noFill/>
                </a:ln>
                <a:solidFill>
                  <a:srgbClr val="000000"/>
                </a:solidFill>
                <a:effectLst/>
                <a:uLnTx/>
                <a:uFillTx/>
                <a:latin typeface="Arial"/>
                <a:cs typeface="Arial"/>
                <a:sym typeface="Arial"/>
              </a:rPr>
              <a:t>Type of inspections</a:t>
            </a:r>
          </a:p>
          <a:p>
            <a:pPr marL="342900" marR="0" lvl="0" indent="-342900" algn="just"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endParaRPr kumimoji="0" lang="en-US" sz="2400" b="0" i="0" u="none" strike="noStrike" kern="0" cap="none" spc="0" normalizeH="0" baseline="0" noProof="0" dirty="0">
              <a:ln>
                <a:noFill/>
              </a:ln>
              <a:solidFill>
                <a:srgbClr val="000000"/>
              </a:solidFill>
              <a:effectLst/>
              <a:uLnTx/>
              <a:uFillTx/>
              <a:latin typeface="Arial"/>
              <a:cs typeface="Arial"/>
              <a:sym typeface="Arial"/>
            </a:endParaRPr>
          </a:p>
          <a:p>
            <a:pPr marL="457200" marR="0" lvl="0" indent="-457200" algn="just"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2400" b="0" i="0" u="none" strike="noStrike" kern="0" cap="none" spc="0" normalizeH="0" baseline="0" noProof="0" dirty="0">
                <a:ln>
                  <a:noFill/>
                </a:ln>
                <a:solidFill>
                  <a:srgbClr val="000000"/>
                </a:solidFill>
                <a:effectLst/>
                <a:uLnTx/>
                <a:uFillTx/>
                <a:latin typeface="Arial"/>
                <a:cs typeface="Arial"/>
                <a:sym typeface="Arial"/>
              </a:rPr>
              <a:t>Inspection criteria/evaluation system</a:t>
            </a:r>
          </a:p>
          <a:p>
            <a:pPr marL="457200" marR="0" lvl="0" indent="-457200" algn="just"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endParaRPr kumimoji="0" lang="en-US" sz="2400" b="0" i="0" u="none" strike="noStrike" kern="0" cap="none" spc="0" normalizeH="0" baseline="0" noProof="0" dirty="0">
              <a:ln>
                <a:noFill/>
              </a:ln>
              <a:solidFill>
                <a:srgbClr val="000000"/>
              </a:solidFill>
              <a:effectLst/>
              <a:uLnTx/>
              <a:uFillTx/>
              <a:latin typeface="Arial"/>
              <a:cs typeface="Arial"/>
              <a:sym typeface="Arial"/>
            </a:endParaRPr>
          </a:p>
          <a:p>
            <a:pPr marL="457200" marR="0" lvl="0" indent="-457200" algn="just"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2400" b="0" i="0" u="none" strike="noStrike" kern="0" cap="none" spc="0" normalizeH="0" baseline="0" noProof="0" dirty="0">
                <a:ln>
                  <a:noFill/>
                </a:ln>
                <a:solidFill>
                  <a:srgbClr val="000000"/>
                </a:solidFill>
                <a:effectLst/>
                <a:uLnTx/>
                <a:uFillTx/>
                <a:latin typeface="Arial"/>
                <a:cs typeface="Arial"/>
                <a:sym typeface="Arial"/>
              </a:rPr>
              <a:t>Concurrence of evaluation reporting</a:t>
            </a:r>
          </a:p>
        </p:txBody>
      </p:sp>
    </p:spTree>
    <p:extLst>
      <p:ext uri="{BB962C8B-B14F-4D97-AF65-F5344CB8AC3E}">
        <p14:creationId xmlns:p14="http://schemas.microsoft.com/office/powerpoint/2010/main" val="143525997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10"/>
          <p:cNvSpPr txBox="1">
            <a:spLocks noGrp="1"/>
          </p:cNvSpPr>
          <p:nvPr>
            <p:ph type="body" idx="1"/>
          </p:nvPr>
        </p:nvSpPr>
        <p:spPr>
          <a:xfrm>
            <a:off x="1420813" y="1865870"/>
            <a:ext cx="4300537" cy="1203333"/>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Clr>
                <a:schemeClr val="lt1"/>
              </a:buClr>
              <a:buSzPts val="4000"/>
              <a:buNone/>
            </a:pPr>
            <a:r>
              <a:rPr lang="en-GB" dirty="0"/>
              <a:t>Participant Exercise</a:t>
            </a:r>
            <a:endParaRPr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11"/>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US" dirty="0"/>
              <a:t>Exercise</a:t>
            </a:r>
          </a:p>
        </p:txBody>
      </p:sp>
      <p:sp>
        <p:nvSpPr>
          <p:cNvPr id="148" name="Google Shape;148;p11"/>
          <p:cNvSpPr txBox="1">
            <a:spLocks noGrp="1"/>
          </p:cNvSpPr>
          <p:nvPr>
            <p:ph type="body" idx="1"/>
          </p:nvPr>
        </p:nvSpPr>
        <p:spPr>
          <a:xfrm>
            <a:off x="628650" y="1281757"/>
            <a:ext cx="7886699" cy="4294485"/>
          </a:xfrm>
          <a:prstGeom prst="rect">
            <a:avLst/>
          </a:prstGeom>
          <a:noFill/>
          <a:ln>
            <a:noFill/>
          </a:ln>
        </p:spPr>
        <p:txBody>
          <a:bodyPr spcFirstLastPara="1" wrap="square" lIns="91425" tIns="45700" rIns="91425" bIns="45700" anchor="t" anchorCtr="0">
            <a:noAutofit/>
          </a:bodyPr>
          <a:lstStyle/>
          <a:p>
            <a:pPr marL="228600" indent="0" algn="just">
              <a:spcBef>
                <a:spcPts val="0"/>
              </a:spcBef>
              <a:buNone/>
            </a:pPr>
            <a:r>
              <a:rPr lang="en-US" sz="2400" dirty="0"/>
              <a:t>During a recent ammunition inspection of a new ammunition consignment to Camp FOLSA, UNAC SATO highlighted the following images and has requested a suitable surveillance and inspection plan be put in place immediately</a:t>
            </a:r>
          </a:p>
          <a:p>
            <a:pPr marL="228600" indent="0">
              <a:spcBef>
                <a:spcPts val="0"/>
              </a:spcBef>
              <a:buNone/>
            </a:pPr>
            <a:endParaRPr lang="en-US" sz="2400" dirty="0"/>
          </a:p>
          <a:p>
            <a:pPr marL="228600" indent="0">
              <a:spcBef>
                <a:spcPts val="0"/>
              </a:spcBef>
              <a:buNone/>
            </a:pPr>
            <a:r>
              <a:rPr lang="en-US" sz="2000" dirty="0"/>
              <a:t>In each case provided, SATO has asked for comment:</a:t>
            </a:r>
          </a:p>
          <a:p>
            <a:pPr marL="800100" indent="-571500">
              <a:spcBef>
                <a:spcPts val="0"/>
              </a:spcBef>
            </a:pPr>
            <a:r>
              <a:rPr lang="en-US" sz="2000" dirty="0"/>
              <a:t>What are the visible deteriorations observed in each munition?</a:t>
            </a:r>
          </a:p>
          <a:p>
            <a:pPr marL="800100" indent="-571500">
              <a:spcBef>
                <a:spcPts val="0"/>
              </a:spcBef>
            </a:pPr>
            <a:r>
              <a:rPr lang="en-US" sz="2000" dirty="0"/>
              <a:t>What are the likely causes for this deterioration?</a:t>
            </a:r>
          </a:p>
          <a:p>
            <a:pPr marL="800100" indent="-571500">
              <a:spcBef>
                <a:spcPts val="0"/>
              </a:spcBef>
            </a:pPr>
            <a:r>
              <a:rPr lang="en-US" sz="2000" dirty="0"/>
              <a:t>The likelihood of an explosive event if no mitigation measures are included</a:t>
            </a:r>
          </a:p>
          <a:p>
            <a:pPr marL="800100" indent="-571500">
              <a:spcBef>
                <a:spcPts val="0"/>
              </a:spcBef>
            </a:pPr>
            <a:r>
              <a:rPr lang="en-US" sz="2000" dirty="0"/>
              <a:t>What mitigation measures can be employed each case?</a:t>
            </a:r>
          </a:p>
          <a:p>
            <a:pPr marL="800100" indent="-571500">
              <a:spcBef>
                <a:spcPts val="0"/>
              </a:spcBef>
            </a:pPr>
            <a:r>
              <a:rPr lang="en-US" sz="2000" dirty="0"/>
              <a:t>What inspection activities will you undertake to manage this ammunition in its current state?</a:t>
            </a:r>
          </a:p>
          <a:p>
            <a:pPr marL="800100" indent="-571500">
              <a:spcBef>
                <a:spcPts val="0"/>
              </a:spcBef>
            </a:pPr>
            <a:r>
              <a:rPr lang="en-US" sz="2000" dirty="0"/>
              <a:t>Is this ammunition SERVICEABLE and SAFE TO DEPLOY?</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5"/>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US" dirty="0"/>
              <a:t>Why do we need Ammunition Surveillance?</a:t>
            </a:r>
            <a:endParaRPr dirty="0"/>
          </a:p>
        </p:txBody>
      </p:sp>
      <p:sp>
        <p:nvSpPr>
          <p:cNvPr id="109" name="Google Shape;109;p5"/>
          <p:cNvSpPr txBox="1">
            <a:spLocks noGrp="1"/>
          </p:cNvSpPr>
          <p:nvPr>
            <p:ph type="body" idx="1"/>
          </p:nvPr>
        </p:nvSpPr>
        <p:spPr>
          <a:xfrm>
            <a:off x="629841" y="1895178"/>
            <a:ext cx="8007263" cy="4294485"/>
          </a:xfrm>
          <a:prstGeom prst="rect">
            <a:avLst/>
          </a:prstGeom>
          <a:noFill/>
          <a:ln>
            <a:noFill/>
          </a:ln>
        </p:spPr>
        <p:txBody>
          <a:bodyPr spcFirstLastPara="1" wrap="square" lIns="91425" tIns="45700" rIns="91425" bIns="45700" anchor="t" anchorCtr="0">
            <a:noAutofit/>
          </a:bodyPr>
          <a:lstStyle/>
          <a:p>
            <a:pPr>
              <a:buSzPct val="100000"/>
            </a:pPr>
            <a:r>
              <a:rPr lang="en-US" sz="2400" dirty="0"/>
              <a:t>Ammunition contains high energy material and is designed to be as lethal as possible during its use</a:t>
            </a:r>
            <a:r>
              <a:rPr lang="en-IE" sz="1800" dirty="0"/>
              <a:t>.</a:t>
            </a:r>
            <a:br>
              <a:rPr lang="en-IE" sz="1800" dirty="0"/>
            </a:br>
            <a:endParaRPr lang="en-IE" sz="1800" dirty="0"/>
          </a:p>
          <a:p>
            <a:pPr>
              <a:buSzPct val="100000"/>
            </a:pPr>
            <a:r>
              <a:rPr lang="en-US" sz="2400" dirty="0"/>
              <a:t>Ammunition has a shelf life which depends on:</a:t>
            </a:r>
          </a:p>
          <a:p>
            <a:pPr lvl="1">
              <a:buSzPct val="100000"/>
              <a:buFont typeface="Courier New" panose="02070309020205020404" pitchFamily="49" charset="0"/>
              <a:buChar char="o"/>
            </a:pPr>
            <a:r>
              <a:rPr lang="en-US" sz="2400" dirty="0"/>
              <a:t>Its design.</a:t>
            </a:r>
          </a:p>
          <a:p>
            <a:pPr lvl="1">
              <a:buSzPct val="100000"/>
              <a:buFont typeface="Courier New" panose="02070309020205020404" pitchFamily="49" charset="0"/>
              <a:buChar char="o"/>
            </a:pPr>
            <a:r>
              <a:rPr lang="en-US" sz="2400" dirty="0"/>
              <a:t>The chemistry of the propellants/explosives.</a:t>
            </a:r>
          </a:p>
          <a:p>
            <a:pPr lvl="1">
              <a:buSzPct val="100000"/>
              <a:buFont typeface="Courier New" panose="02070309020205020404" pitchFamily="49" charset="0"/>
              <a:buChar char="o"/>
            </a:pPr>
            <a:r>
              <a:rPr lang="en-US" sz="2400" dirty="0"/>
              <a:t>Its ease of deterioration/ decomposition.</a:t>
            </a:r>
            <a:br>
              <a:rPr lang="en-US" sz="2400" dirty="0"/>
            </a:br>
            <a:endParaRPr lang="en-US" sz="2400" dirty="0"/>
          </a:p>
          <a:p>
            <a:pPr>
              <a:buSzPct val="100000"/>
            </a:pPr>
            <a:r>
              <a:rPr lang="en-US" sz="2400" dirty="0">
                <a:latin typeface="+mj-lt"/>
              </a:rPr>
              <a:t>Ammunition deteriorates with age to dangerous levels</a:t>
            </a:r>
            <a:endParaRPr sz="2400" dirty="0">
              <a:latin typeface="+mj-lt"/>
            </a:endParaRPr>
          </a:p>
        </p:txBody>
      </p:sp>
      <p:sp>
        <p:nvSpPr>
          <p:cNvPr id="4" name="TextBox 3">
            <a:extLst>
              <a:ext uri="{FF2B5EF4-FFF2-40B4-BE49-F238E27FC236}">
                <a16:creationId xmlns:a16="http://schemas.microsoft.com/office/drawing/2014/main" id="{FC3524F2-8B12-8740-A3C7-0BC39485C054}"/>
              </a:ext>
            </a:extLst>
          </p:cNvPr>
          <p:cNvSpPr txBox="1"/>
          <p:nvPr/>
        </p:nvSpPr>
        <p:spPr>
          <a:xfrm>
            <a:off x="627460" y="5481777"/>
            <a:ext cx="7746031" cy="830997"/>
          </a:xfrm>
          <a:prstGeom prst="rect">
            <a:avLst/>
          </a:prstGeom>
          <a:noFill/>
        </p:spPr>
        <p:txBody>
          <a:bodyPr wrap="square" lIns="91440" tIns="45720" rIns="91440" bIns="45720" rtlCol="0" anchor="t">
            <a:spAutoFit/>
          </a:bodyPr>
          <a:lstStyle/>
          <a:p>
            <a:pPr algn="ctr"/>
            <a:r>
              <a:rPr lang="en-US" sz="2400" dirty="0">
                <a:solidFill>
                  <a:srgbClr val="FF0000"/>
                </a:solidFill>
              </a:rPr>
              <a:t>T/PCC Leadership must know the Shelf Life of ammunition within their camps</a:t>
            </a:r>
            <a:endParaRPr lang="en-IE" sz="2400" dirty="0">
              <a:solidFill>
                <a:srgbClr val="FF0000"/>
              </a:solidFill>
            </a:endParaRPr>
          </a:p>
        </p:txBody>
      </p:sp>
    </p:spTree>
    <p:extLst>
      <p:ext uri="{BB962C8B-B14F-4D97-AF65-F5344CB8AC3E}">
        <p14:creationId xmlns:p14="http://schemas.microsoft.com/office/powerpoint/2010/main" val="178258917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ge14db63093_0_0"/>
          <p:cNvSpPr txBox="1">
            <a:spLocks noGrp="1"/>
          </p:cNvSpPr>
          <p:nvPr>
            <p:ph type="title"/>
          </p:nvPr>
        </p:nvSpPr>
        <p:spPr>
          <a:xfrm>
            <a:off x="766412" y="712269"/>
            <a:ext cx="2739000" cy="55023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FFFFFF"/>
              </a:buClr>
              <a:buSzPts val="4400"/>
              <a:buFont typeface="Arial"/>
              <a:buNone/>
            </a:pPr>
            <a:r>
              <a:rPr lang="en-GB">
                <a:solidFill>
                  <a:srgbClr val="FFFFFF"/>
                </a:solidFill>
              </a:rPr>
              <a:t>Lesson overview</a:t>
            </a:r>
            <a:endParaRPr/>
          </a:p>
        </p:txBody>
      </p:sp>
      <p:graphicFrame>
        <p:nvGraphicFramePr>
          <p:cNvPr id="28" name="Diagram 27">
            <a:extLst>
              <a:ext uri="{FF2B5EF4-FFF2-40B4-BE49-F238E27FC236}">
                <a16:creationId xmlns:a16="http://schemas.microsoft.com/office/drawing/2014/main" id="{5FE83C24-1CC4-FE42-9612-CE5272AFF3B5}"/>
              </a:ext>
            </a:extLst>
          </p:cNvPr>
          <p:cNvGraphicFramePr/>
          <p:nvPr>
            <p:extLst>
              <p:ext uri="{D42A27DB-BD31-4B8C-83A1-F6EECF244321}">
                <p14:modId xmlns:p14="http://schemas.microsoft.com/office/powerpoint/2010/main" val="2318868198"/>
              </p:ext>
            </p:extLst>
          </p:nvPr>
        </p:nvGraphicFramePr>
        <p:xfrm>
          <a:off x="4023335" y="179294"/>
          <a:ext cx="4797935" cy="64187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6" name="Google Shape;186;p12"/>
          <p:cNvSpPr txBox="1">
            <a:spLocks noGrp="1"/>
          </p:cNvSpPr>
          <p:nvPr>
            <p:ph type="body" idx="2"/>
          </p:nvPr>
        </p:nvSpPr>
        <p:spPr>
          <a:xfrm>
            <a:off x="3404746" y="5321300"/>
            <a:ext cx="6150417" cy="1154113"/>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000"/>
              <a:buNone/>
            </a:pPr>
            <a:r>
              <a:rPr lang="en-GB"/>
              <a:t>Look Ahead:</a:t>
            </a:r>
            <a:br>
              <a:rPr lang="en-GB"/>
            </a:br>
            <a:r>
              <a:rPr lang="en-GB"/>
              <a:t>Range Management </a:t>
            </a:r>
            <a:endParaRPr/>
          </a:p>
          <a:p>
            <a:pPr marL="0" lvl="0" indent="0" algn="l" rtl="0">
              <a:lnSpc>
                <a:spcPct val="90000"/>
              </a:lnSpc>
              <a:spcBef>
                <a:spcPts val="1000"/>
              </a:spcBef>
              <a:spcAft>
                <a:spcPts val="0"/>
              </a:spcAft>
              <a:buClr>
                <a:schemeClr val="lt1"/>
              </a:buClr>
              <a:buSzPts val="3000"/>
              <a:buNone/>
            </a:pPr>
            <a:endParaRPr/>
          </a:p>
          <a:p>
            <a:pPr marL="0" lvl="0" indent="0" algn="l" rtl="0">
              <a:lnSpc>
                <a:spcPct val="90000"/>
              </a:lnSpc>
              <a:spcBef>
                <a:spcPts val="1000"/>
              </a:spcBef>
              <a:spcAft>
                <a:spcPts val="0"/>
              </a:spcAft>
              <a:buClr>
                <a:schemeClr val="lt1"/>
              </a:buClr>
              <a:buSzPts val="3000"/>
              <a:buNone/>
            </a:pPr>
            <a:endParaRPr/>
          </a:p>
          <a:p>
            <a:pPr marL="0" lvl="0" indent="0" algn="l" rtl="0">
              <a:lnSpc>
                <a:spcPct val="90000"/>
              </a:lnSpc>
              <a:spcBef>
                <a:spcPts val="1000"/>
              </a:spcBef>
              <a:spcAft>
                <a:spcPts val="0"/>
              </a:spcAft>
              <a:buClr>
                <a:schemeClr val="lt1"/>
              </a:buClr>
              <a:buSzPts val="3000"/>
              <a:buNone/>
            </a:pPr>
            <a:endParaRPr/>
          </a:p>
          <a:p>
            <a:pPr marL="0" lvl="0" indent="0" algn="l" rtl="0">
              <a:lnSpc>
                <a:spcPct val="90000"/>
              </a:lnSpc>
              <a:spcBef>
                <a:spcPts val="1000"/>
              </a:spcBef>
              <a:spcAft>
                <a:spcPts val="0"/>
              </a:spcAft>
              <a:buClr>
                <a:schemeClr val="lt1"/>
              </a:buClr>
              <a:buSzPts val="3000"/>
              <a:buNone/>
            </a:pPr>
            <a:endParaRPr/>
          </a:p>
          <a:p>
            <a:pPr marL="0" lvl="0" indent="0" algn="l" rtl="0">
              <a:lnSpc>
                <a:spcPct val="90000"/>
              </a:lnSpc>
              <a:spcBef>
                <a:spcPts val="1000"/>
              </a:spcBef>
              <a:spcAft>
                <a:spcPts val="0"/>
              </a:spcAft>
              <a:buClr>
                <a:schemeClr val="lt1"/>
              </a:buClr>
              <a:buSzPts val="3000"/>
              <a:buNone/>
            </a:pPr>
            <a:endParaRPr/>
          </a:p>
          <a:p>
            <a:pPr marL="0" lvl="0" indent="0" algn="l" rtl="0">
              <a:lnSpc>
                <a:spcPct val="90000"/>
              </a:lnSpc>
              <a:spcBef>
                <a:spcPts val="1000"/>
              </a:spcBef>
              <a:spcAft>
                <a:spcPts val="0"/>
              </a:spcAft>
              <a:buClr>
                <a:schemeClr val="lt1"/>
              </a:buClr>
              <a:buSzPts val="3000"/>
              <a:buNone/>
            </a:pPr>
            <a:endParaRPr/>
          </a:p>
          <a:p>
            <a:pPr marL="0" lvl="0" indent="0" algn="l" rtl="0">
              <a:lnSpc>
                <a:spcPct val="90000"/>
              </a:lnSpc>
              <a:spcBef>
                <a:spcPts val="1000"/>
              </a:spcBef>
              <a:spcAft>
                <a:spcPts val="0"/>
              </a:spcAft>
              <a:buClr>
                <a:schemeClr val="lt1"/>
              </a:buClr>
              <a:buSzPts val="3000"/>
              <a:buNone/>
            </a:pPr>
            <a:endParaRPr/>
          </a:p>
        </p:txBody>
      </p:sp>
      <p:sp>
        <p:nvSpPr>
          <p:cNvPr id="6" name="Google Shape;57;p1">
            <a:extLst>
              <a:ext uri="{FF2B5EF4-FFF2-40B4-BE49-F238E27FC236}">
                <a16:creationId xmlns:a16="http://schemas.microsoft.com/office/drawing/2014/main" id="{AE95352C-11C1-F744-8C29-AB13B49C3E12}"/>
              </a:ext>
            </a:extLst>
          </p:cNvPr>
          <p:cNvSpPr txBox="1">
            <a:spLocks noGrp="1"/>
          </p:cNvSpPr>
          <p:nvPr>
            <p:ph type="body" idx="1"/>
          </p:nvPr>
        </p:nvSpPr>
        <p:spPr>
          <a:xfrm>
            <a:off x="541176" y="382561"/>
            <a:ext cx="2863570" cy="2083237"/>
          </a:xfrm>
          <a:prstGeom prst="rect">
            <a:avLst/>
          </a:prstGeom>
          <a:noFill/>
          <a:ln>
            <a:noFill/>
          </a:ln>
        </p:spPr>
        <p:txBody>
          <a:bodyPr spcFirstLastPara="1" wrap="square" lIns="91425" tIns="45700" rIns="91425" bIns="45700" anchor="t" anchorCtr="0">
            <a:noAutofit/>
          </a:bodyPr>
          <a:lstStyle/>
          <a:p>
            <a:pPr lvl="0">
              <a:spcBef>
                <a:spcPts val="0"/>
              </a:spcBef>
              <a:buClr>
                <a:srgbClr val="FFFFFF"/>
              </a:buClr>
            </a:pPr>
            <a:r>
              <a:rPr lang="en-GB" dirty="0">
                <a:solidFill>
                  <a:srgbClr val="FFFFFF"/>
                </a:solidFill>
              </a:rPr>
              <a:t>Weapons and Ammunition Management in UN Peace Operations</a:t>
            </a:r>
            <a:endParaRPr lang="en-GB" dirty="0"/>
          </a:p>
          <a:p>
            <a:pPr marL="0" lvl="0" indent="0" algn="ctr">
              <a:lnSpc>
                <a:spcPct val="90000"/>
              </a:lnSpc>
              <a:spcBef>
                <a:spcPts val="0"/>
              </a:spcBef>
              <a:spcAft>
                <a:spcPts val="0"/>
              </a:spcAft>
              <a:buNone/>
            </a:pP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5"/>
          <p:cNvSpPr txBox="1">
            <a:spLocks noGrp="1"/>
          </p:cNvSpPr>
          <p:nvPr>
            <p:ph type="title"/>
          </p:nvPr>
        </p:nvSpPr>
        <p:spPr>
          <a:xfrm>
            <a:off x="629841" y="532435"/>
            <a:ext cx="7886700" cy="1158254"/>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US" sz="3600" dirty="0"/>
              <a:t>Ammunition Surveillance in UN Missions</a:t>
            </a:r>
            <a:endParaRPr sz="3600" dirty="0"/>
          </a:p>
        </p:txBody>
      </p:sp>
      <p:sp>
        <p:nvSpPr>
          <p:cNvPr id="109" name="Google Shape;109;p5"/>
          <p:cNvSpPr txBox="1">
            <a:spLocks noGrp="1"/>
          </p:cNvSpPr>
          <p:nvPr>
            <p:ph type="body" idx="1"/>
          </p:nvPr>
        </p:nvSpPr>
        <p:spPr>
          <a:xfrm>
            <a:off x="628650" y="1690689"/>
            <a:ext cx="7886699" cy="4725541"/>
          </a:xfrm>
          <a:prstGeom prst="rect">
            <a:avLst/>
          </a:prstGeom>
          <a:noFill/>
          <a:ln>
            <a:noFill/>
          </a:ln>
        </p:spPr>
        <p:txBody>
          <a:bodyPr spcFirstLastPara="1" wrap="square" lIns="91425" tIns="45700" rIns="91425" bIns="45700" anchor="t" anchorCtr="0">
            <a:noAutofit/>
          </a:bodyPr>
          <a:lstStyle/>
          <a:p>
            <a:pPr marL="0" indent="0">
              <a:buNone/>
            </a:pPr>
            <a:r>
              <a:rPr lang="en-US" sz="2800" b="1" dirty="0">
                <a:latin typeface="+mj-lt"/>
                <a:ea typeface="Calibri"/>
                <a:cs typeface="Calibri"/>
                <a:sym typeface="Calibri"/>
              </a:rPr>
              <a:t>Who:</a:t>
            </a:r>
          </a:p>
          <a:p>
            <a:pPr>
              <a:buFont typeface="Arial" panose="020B0604020202020204" pitchFamily="34" charset="0"/>
              <a:buChar char="•"/>
            </a:pPr>
            <a:r>
              <a:rPr lang="en-US" sz="2800" dirty="0">
                <a:latin typeface="+mj-lt"/>
                <a:ea typeface="Calibri"/>
                <a:cs typeface="Calibri"/>
                <a:sym typeface="Calibri"/>
              </a:rPr>
              <a:t>Regular ammunition surveillance is the responsibility of </a:t>
            </a:r>
            <a:r>
              <a:rPr lang="en-US" sz="2800" dirty="0">
                <a:solidFill>
                  <a:srgbClr val="FF0000"/>
                </a:solidFill>
                <a:latin typeface="+mj-lt"/>
                <a:ea typeface="Calibri"/>
                <a:cs typeface="Calibri"/>
                <a:sym typeface="Calibri"/>
              </a:rPr>
              <a:t>T/PCCs</a:t>
            </a:r>
            <a:r>
              <a:rPr lang="en-US" sz="2800" dirty="0">
                <a:latin typeface="+mj-lt"/>
                <a:ea typeface="Calibri"/>
                <a:cs typeface="Calibri"/>
                <a:sym typeface="Calibri"/>
              </a:rPr>
              <a:t>.</a:t>
            </a:r>
          </a:p>
          <a:p>
            <a:endParaRPr lang="en-US" sz="2800" dirty="0">
              <a:latin typeface="+mj-lt"/>
              <a:ea typeface="Calibri"/>
              <a:cs typeface="Calibri"/>
              <a:sym typeface="Calibri"/>
            </a:endParaRPr>
          </a:p>
          <a:p>
            <a:r>
              <a:rPr lang="en-US" sz="2800" dirty="0">
                <a:latin typeface="+mj-lt"/>
              </a:rPr>
              <a:t>At least one </a:t>
            </a:r>
            <a:r>
              <a:rPr lang="en-US" sz="2800" dirty="0">
                <a:solidFill>
                  <a:srgbClr val="FF0000"/>
                </a:solidFill>
                <a:latin typeface="+mj-lt"/>
              </a:rPr>
              <a:t>ATO or a technical expert </a:t>
            </a:r>
            <a:r>
              <a:rPr lang="en-US" sz="2800" dirty="0">
                <a:latin typeface="+mj-lt"/>
              </a:rPr>
              <a:t>with each contingent.</a:t>
            </a:r>
            <a:endParaRPr lang="en-US" sz="2800" dirty="0">
              <a:latin typeface="+mj-lt"/>
              <a:ea typeface="Calibri"/>
              <a:cs typeface="Calibri"/>
              <a:sym typeface="Calibri"/>
            </a:endParaRPr>
          </a:p>
          <a:p>
            <a:endParaRPr lang="en-US" sz="2800" dirty="0">
              <a:latin typeface="+mj-lt"/>
              <a:ea typeface="Calibri"/>
              <a:cs typeface="Calibri"/>
              <a:sym typeface="Calibri"/>
            </a:endParaRPr>
          </a:p>
          <a:p>
            <a:r>
              <a:rPr lang="en-US" sz="2800" dirty="0">
                <a:solidFill>
                  <a:srgbClr val="FF0000"/>
                </a:solidFill>
                <a:latin typeface="+mj-lt"/>
              </a:rPr>
              <a:t>SATO</a:t>
            </a:r>
            <a:r>
              <a:rPr lang="en-US" sz="2800" dirty="0">
                <a:latin typeface="+mj-lt"/>
              </a:rPr>
              <a:t> shall monitor the surveillance of T/PCCs and confirm such during periodic inspections.</a:t>
            </a:r>
            <a:endParaRPr sz="2800" dirty="0">
              <a:latin typeface="+mj-l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7"/>
          <p:cNvSpPr txBox="1">
            <a:spLocks noGrp="1"/>
          </p:cNvSpPr>
          <p:nvPr>
            <p:ph type="title"/>
          </p:nvPr>
        </p:nvSpPr>
        <p:spPr>
          <a:xfrm>
            <a:off x="628650" y="387428"/>
            <a:ext cx="7886700" cy="13255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US"/>
              <a:t>Prior to Deployment</a:t>
            </a:r>
            <a:endParaRPr/>
          </a:p>
        </p:txBody>
      </p:sp>
      <p:sp>
        <p:nvSpPr>
          <p:cNvPr id="122" name="Google Shape;122;p7"/>
          <p:cNvSpPr txBox="1">
            <a:spLocks noGrp="1"/>
          </p:cNvSpPr>
          <p:nvPr>
            <p:ph type="body" idx="1"/>
          </p:nvPr>
        </p:nvSpPr>
        <p:spPr>
          <a:xfrm>
            <a:off x="629841" y="1316681"/>
            <a:ext cx="7886699" cy="5153891"/>
          </a:xfrm>
          <a:prstGeom prst="rect">
            <a:avLst/>
          </a:prstGeom>
          <a:noFill/>
          <a:ln>
            <a:noFill/>
          </a:ln>
        </p:spPr>
        <p:txBody>
          <a:bodyPr spcFirstLastPara="1" wrap="square" lIns="91425" tIns="45700" rIns="91425" bIns="45700" anchor="t" anchorCtr="0">
            <a:noAutofit/>
          </a:bodyPr>
          <a:lstStyle/>
          <a:p>
            <a:pPr marL="0" indent="0">
              <a:buSzPct val="100000"/>
              <a:buNone/>
            </a:pPr>
            <a:r>
              <a:rPr lang="en-US" sz="2400" b="1" dirty="0">
                <a:solidFill>
                  <a:schemeClr val="tx1"/>
                </a:solidFill>
                <a:sym typeface="Calibri"/>
              </a:rPr>
              <a:t>T/PCCs will:</a:t>
            </a:r>
          </a:p>
          <a:p>
            <a:pPr marL="899795" lvl="1" indent="-531495">
              <a:buSzPct val="100000"/>
              <a:buFont typeface="Arial" panose="020B0604020202020204" pitchFamily="34" charset="0"/>
              <a:buChar char="•"/>
            </a:pPr>
            <a:r>
              <a:rPr lang="en-US" sz="2400" dirty="0">
                <a:solidFill>
                  <a:schemeClr val="tx1"/>
                </a:solidFill>
                <a:sym typeface="Calibri"/>
              </a:rPr>
              <a:t>Provide a list of ammunition planned for deployment</a:t>
            </a:r>
            <a:endParaRPr lang="en-US" sz="2400" dirty="0">
              <a:solidFill>
                <a:schemeClr val="tx1"/>
              </a:solidFill>
            </a:endParaRPr>
          </a:p>
          <a:p>
            <a:pPr marL="899795" lvl="1" indent="-531495">
              <a:buSzPct val="100000"/>
              <a:buFont typeface="Arial" panose="020B0604020202020204" pitchFamily="34" charset="0"/>
              <a:buChar char="•"/>
            </a:pPr>
            <a:r>
              <a:rPr lang="en-US" sz="2400" dirty="0">
                <a:solidFill>
                  <a:schemeClr val="tx1"/>
                </a:solidFill>
                <a:sym typeface="Calibri"/>
              </a:rPr>
              <a:t>Include all dates of manufacture and shelf-life certificates</a:t>
            </a:r>
            <a:endParaRPr lang="en-US" sz="2400" dirty="0">
              <a:solidFill>
                <a:schemeClr val="tx1"/>
              </a:solidFill>
            </a:endParaRPr>
          </a:p>
          <a:p>
            <a:pPr marL="899795" lvl="1" indent="-531495">
              <a:buSzPct val="100000"/>
              <a:buFont typeface="Arial" panose="020B0604020202020204" pitchFamily="34" charset="0"/>
              <a:buChar char="•"/>
            </a:pPr>
            <a:r>
              <a:rPr lang="en-US" sz="2400" dirty="0">
                <a:solidFill>
                  <a:schemeClr val="tx1"/>
                </a:solidFill>
                <a:sym typeface="Calibri"/>
              </a:rPr>
              <a:t>Provide a “Safe to Deploy” certificate (Manual of Ammunition , Annex C)</a:t>
            </a:r>
            <a:endParaRPr lang="en-US" sz="2400" dirty="0">
              <a:solidFill>
                <a:schemeClr val="tx1"/>
              </a:solidFill>
            </a:endParaRPr>
          </a:p>
          <a:p>
            <a:pPr>
              <a:buSzPct val="100000"/>
            </a:pPr>
            <a:endParaRPr lang="en-US" sz="1100" dirty="0">
              <a:sym typeface="Calibri"/>
            </a:endParaRPr>
          </a:p>
          <a:p>
            <a:pPr marL="0" indent="0">
              <a:buSzPct val="100000"/>
              <a:buNone/>
            </a:pPr>
            <a:r>
              <a:rPr lang="en-US" sz="2400" b="1" dirty="0">
                <a:sym typeface="Calibri"/>
              </a:rPr>
              <a:t>Emergency deployment/redeployment:</a:t>
            </a:r>
          </a:p>
          <a:p>
            <a:pPr lvl="1" indent="-546100">
              <a:buSzPct val="100000"/>
              <a:buFont typeface="Arial" panose="020B0604020202020204" pitchFamily="34" charset="0"/>
              <a:buChar char="•"/>
            </a:pPr>
            <a:r>
              <a:rPr lang="en-US" sz="2400" dirty="0">
                <a:sym typeface="Calibri"/>
              </a:rPr>
              <a:t>Ammunition may be moved or deployed quickly on a case-by-case basis </a:t>
            </a:r>
          </a:p>
          <a:p>
            <a:pPr lvl="1" indent="-546100">
              <a:buSzPct val="100000"/>
              <a:buFont typeface="Arial" panose="020B0604020202020204" pitchFamily="34" charset="0"/>
              <a:buChar char="•"/>
            </a:pPr>
            <a:r>
              <a:rPr lang="en-US" sz="2400" dirty="0">
                <a:sym typeface="Calibri"/>
              </a:rPr>
              <a:t>SATO to monitor replenishment plan closely.</a:t>
            </a:r>
          </a:p>
          <a:p>
            <a:pPr>
              <a:buSzPct val="100000"/>
            </a:pPr>
            <a:endParaRPr lang="en-IE" sz="2400" dirty="0"/>
          </a:p>
        </p:txBody>
      </p:sp>
    </p:spTree>
    <p:extLst>
      <p:ext uri="{BB962C8B-B14F-4D97-AF65-F5344CB8AC3E}">
        <p14:creationId xmlns:p14="http://schemas.microsoft.com/office/powerpoint/2010/main" val="20867260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7"/>
          <p:cNvSpPr txBox="1">
            <a:spLocks noGrp="1"/>
          </p:cNvSpPr>
          <p:nvPr>
            <p:ph type="title"/>
          </p:nvPr>
        </p:nvSpPr>
        <p:spPr>
          <a:xfrm>
            <a:off x="628649" y="561048"/>
            <a:ext cx="7886700" cy="696545"/>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4F81BD"/>
              </a:buClr>
              <a:buSzPts val="4400"/>
              <a:buFont typeface="Arial"/>
              <a:buNone/>
            </a:pPr>
            <a:r>
              <a:rPr lang="en-US" dirty="0"/>
              <a:t>Shelf-Life of Ammunition</a:t>
            </a:r>
            <a:endParaRPr dirty="0"/>
          </a:p>
        </p:txBody>
      </p:sp>
      <p:sp>
        <p:nvSpPr>
          <p:cNvPr id="122" name="Google Shape;122;p7"/>
          <p:cNvSpPr txBox="1">
            <a:spLocks noGrp="1"/>
          </p:cNvSpPr>
          <p:nvPr>
            <p:ph type="body" idx="1"/>
          </p:nvPr>
        </p:nvSpPr>
        <p:spPr>
          <a:xfrm>
            <a:off x="628651" y="1479542"/>
            <a:ext cx="8133384" cy="4294485"/>
          </a:xfrm>
          <a:prstGeom prst="rect">
            <a:avLst/>
          </a:prstGeom>
          <a:noFill/>
          <a:ln>
            <a:noFill/>
          </a:ln>
        </p:spPr>
        <p:txBody>
          <a:bodyPr spcFirstLastPara="1" wrap="square" lIns="91425" tIns="45700" rIns="91425" bIns="45700" anchor="t" anchorCtr="0">
            <a:noAutofit/>
          </a:bodyPr>
          <a:lstStyle/>
          <a:p>
            <a:pPr>
              <a:buSzPct val="100000"/>
            </a:pPr>
            <a:r>
              <a:rPr lang="en-IE" sz="2400" dirty="0">
                <a:solidFill>
                  <a:schemeClr val="tx1"/>
                </a:solidFill>
              </a:rPr>
              <a:t>Provided by the manufacturer.</a:t>
            </a:r>
          </a:p>
          <a:p>
            <a:pPr>
              <a:buSzPct val="100000"/>
            </a:pPr>
            <a:endParaRPr lang="en-IE" sz="1000" dirty="0">
              <a:solidFill>
                <a:schemeClr val="tx1"/>
              </a:solidFill>
            </a:endParaRPr>
          </a:p>
          <a:p>
            <a:pPr>
              <a:buSzPct val="100000"/>
            </a:pPr>
            <a:r>
              <a:rPr lang="en-IE" sz="2400" dirty="0">
                <a:solidFill>
                  <a:schemeClr val="tx1"/>
                </a:solidFill>
              </a:rPr>
              <a:t>Is the expiration date that will be adhered to by all T/PCCs.</a:t>
            </a:r>
          </a:p>
          <a:p>
            <a:pPr>
              <a:buSzPct val="100000"/>
            </a:pPr>
            <a:endParaRPr lang="en-IE" sz="1050" dirty="0">
              <a:solidFill>
                <a:schemeClr val="tx1"/>
              </a:solidFill>
            </a:endParaRPr>
          </a:p>
          <a:p>
            <a:pPr>
              <a:buSzPct val="100000"/>
            </a:pPr>
            <a:r>
              <a:rPr lang="en-IE" sz="2400" dirty="0">
                <a:solidFill>
                  <a:schemeClr val="tx1"/>
                </a:solidFill>
              </a:rPr>
              <a:t>T/PCCs are to provide adequate storage conditions to avoid the reduction in shelf life due to degradation.</a:t>
            </a:r>
          </a:p>
          <a:p>
            <a:pPr>
              <a:buSzPct val="100000"/>
            </a:pPr>
            <a:endParaRPr lang="en-IE" sz="1050" dirty="0">
              <a:solidFill>
                <a:schemeClr val="tx1"/>
              </a:solidFill>
            </a:endParaRPr>
          </a:p>
          <a:p>
            <a:pPr>
              <a:buSzPct val="100000"/>
            </a:pPr>
            <a:r>
              <a:rPr lang="en-IE" sz="2400" dirty="0">
                <a:solidFill>
                  <a:schemeClr val="tx1"/>
                </a:solidFill>
              </a:rPr>
              <a:t>SATO can deem the ammunition unserviceable, if:</a:t>
            </a:r>
          </a:p>
          <a:p>
            <a:pPr lvl="1">
              <a:buSzPct val="100000"/>
              <a:buFont typeface="Arial" panose="020B0604020202020204" pitchFamily="34" charset="0"/>
              <a:buChar char="‒"/>
            </a:pPr>
            <a:r>
              <a:rPr lang="en-IE" sz="2400" dirty="0">
                <a:solidFill>
                  <a:schemeClr val="tx1"/>
                </a:solidFill>
              </a:rPr>
              <a:t>T/PCCs do not have the Shelf-Life Certificate.</a:t>
            </a:r>
          </a:p>
          <a:p>
            <a:pPr lvl="1">
              <a:buSzPct val="100000"/>
              <a:buFont typeface="Arial" panose="020B0604020202020204" pitchFamily="34" charset="0"/>
              <a:buChar char="‒"/>
            </a:pPr>
            <a:r>
              <a:rPr lang="en-IE" sz="2400" dirty="0">
                <a:solidFill>
                  <a:schemeClr val="tx1"/>
                </a:solidFill>
              </a:rPr>
              <a:t>The ammunition has signs of physical deterioration.</a:t>
            </a:r>
          </a:p>
        </p:txBody>
      </p:sp>
    </p:spTree>
    <p:extLst>
      <p:ext uri="{BB962C8B-B14F-4D97-AF65-F5344CB8AC3E}">
        <p14:creationId xmlns:p14="http://schemas.microsoft.com/office/powerpoint/2010/main" val="2028123087"/>
      </p:ext>
    </p:extLst>
  </p:cSld>
  <p:clrMapOvr>
    <a:masterClrMapping/>
  </p:clrMapOvr>
</p:sld>
</file>

<file path=ppt/theme/theme1.xml><?xml version="1.0" encoding="utf-8"?>
<a:theme xmlns:a="http://schemas.openxmlformats.org/drawingml/2006/main" name="Office Theme">
  <a:themeElements>
    <a:clrScheme name="Blue Warm">
      <a:dk1>
        <a:srgbClr val="000000"/>
      </a:dk1>
      <a:lt1>
        <a:srgbClr val="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52591365DD56D4D8750E674CD62EF32" ma:contentTypeVersion="22" ma:contentTypeDescription="Create a new document." ma:contentTypeScope="" ma:versionID="ec27a2a93bb6a254e48540e5054f4e50">
  <xsd:schema xmlns:xsd="http://www.w3.org/2001/XMLSchema" xmlns:xs="http://www.w3.org/2001/XMLSchema" xmlns:p="http://schemas.microsoft.com/office/2006/metadata/properties" xmlns:ns2="ffaef953-2cda-4d9d-b070-85228d2d3b5f" xmlns:ns3="756f3f7a-cc20-4157-bc78-ddc9769d8db6" xmlns:ns4="985ec44e-1bab-4c0b-9df0-6ba128686fc9" targetNamespace="http://schemas.microsoft.com/office/2006/metadata/properties" ma:root="true" ma:fieldsID="70f94bd43e4a92ff9f0423f892b53530" ns2:_="" ns3:_="" ns4:_="">
    <xsd:import namespace="ffaef953-2cda-4d9d-b070-85228d2d3b5f"/>
    <xsd:import namespace="756f3f7a-cc20-4157-bc78-ddc9769d8db6"/>
    <xsd:import namespace="985ec44e-1bab-4c0b-9df0-6ba128686fc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_x0023_"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2:_Flow_SignoffStatus" minOccurs="0"/>
                <xsd:element ref="ns2:MediaLengthInSeconds" minOccurs="0"/>
                <xsd:element ref="ns4:TaxCatchAll" minOccurs="0"/>
                <xsd:element ref="ns2:lcf76f155ced4ddcb4097134ff3c332f"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faef953-2cda-4d9d-b070-85228d2d3b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x0023_" ma:index="12" nillable="true" ma:displayName="#" ma:format="Dropdown" ma:internalName="_x0023_" ma:percentage="FALSE">
      <xsd:simpleType>
        <xsd:restriction base="dms:Number"/>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56f3f7a-cc20-4157-bc78-ddc9769d8db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5ec44e-1bab-4c0b-9df0-6ba128686fc9"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d48d4a9f-cfb2-42af-b391-1b84484739eb}" ma:internalName="TaxCatchAll" ma:showField="CatchAllData" ma:web="756f3f7a-cc20-4157-bc78-ddc9769d8db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985ec44e-1bab-4c0b-9df0-6ba128686fc9" xsi:nil="true"/>
    <lcf76f155ced4ddcb4097134ff3c332f xmlns="ffaef953-2cda-4d9d-b070-85228d2d3b5f">
      <Terms xmlns="http://schemas.microsoft.com/office/infopath/2007/PartnerControls"/>
    </lcf76f155ced4ddcb4097134ff3c332f>
    <_Flow_SignoffStatus xmlns="ffaef953-2cda-4d9d-b070-85228d2d3b5f" xsi:nil="true"/>
    <_x0023_ xmlns="ffaef953-2cda-4d9d-b070-85228d2d3b5f" xsi:nil="true"/>
  </documentManagement>
</p:properties>
</file>

<file path=customXml/itemProps1.xml><?xml version="1.0" encoding="utf-8"?>
<ds:datastoreItem xmlns:ds="http://schemas.openxmlformats.org/officeDocument/2006/customXml" ds:itemID="{84A822AB-7699-4E93-B15F-B3099C5A86F6}"/>
</file>

<file path=customXml/itemProps2.xml><?xml version="1.0" encoding="utf-8"?>
<ds:datastoreItem xmlns:ds="http://schemas.openxmlformats.org/officeDocument/2006/customXml" ds:itemID="{24390029-5587-4AF4-8F42-2BF2E4063585}">
  <ds:schemaRefs>
    <ds:schemaRef ds:uri="http://schemas.microsoft.com/sharepoint/v3/contenttype/forms"/>
  </ds:schemaRefs>
</ds:datastoreItem>
</file>

<file path=customXml/itemProps3.xml><?xml version="1.0" encoding="utf-8"?>
<ds:datastoreItem xmlns:ds="http://schemas.openxmlformats.org/officeDocument/2006/customXml" ds:itemID="{39862CCB-B0FA-4E5E-B160-D6110E1CADA5}">
  <ds:schemaRefs>
    <ds:schemaRef ds:uri="http://schemas.microsoft.com/office/2006/documentManagement/types"/>
    <ds:schemaRef ds:uri="http://purl.org/dc/dcmitype/"/>
    <ds:schemaRef ds:uri="http://schemas.microsoft.com/office/infopath/2007/PartnerControls"/>
    <ds:schemaRef ds:uri="http://purl.org/dc/terms/"/>
    <ds:schemaRef ds:uri="http://schemas.openxmlformats.org/package/2006/metadata/core-properties"/>
    <ds:schemaRef ds:uri="52653c9e-d874-4f93-8b61-023a65a31c40"/>
    <ds:schemaRef ds:uri="http://schemas.microsoft.com/office/2006/metadata/properties"/>
    <ds:schemaRef ds:uri="b56d6760-b380-4122-9876-28594ce256dd"/>
    <ds:schemaRef ds:uri="http://www.w3.org/XML/1998/namespace"/>
    <ds:schemaRef ds:uri="http://purl.org/dc/elements/1.1/"/>
    <ds:schemaRef ds:uri="985ec44e-1bab-4c0b-9df0-6ba128686fc9"/>
    <ds:schemaRef ds:uri="db065248-edff-472c-af6e-a9abf8433378"/>
  </ds:schemaRefs>
</ds:datastoreItem>
</file>

<file path=docProps/app.xml><?xml version="1.0" encoding="utf-8"?>
<Properties xmlns="http://schemas.openxmlformats.org/officeDocument/2006/extended-properties" xmlns:vt="http://schemas.openxmlformats.org/officeDocument/2006/docPropsVTypes">
  <TotalTime>459</TotalTime>
  <Words>9298</Words>
  <Application>Microsoft Office PowerPoint</Application>
  <PresentationFormat>On-screen Show (4:3)</PresentationFormat>
  <Paragraphs>1077</Paragraphs>
  <Slides>61</Slides>
  <Notes>60</Notes>
  <HiddenSlides>0</HiddenSlides>
  <MMClips>0</MMClips>
  <ScaleCrop>false</ScaleCrop>
  <HeadingPairs>
    <vt:vector size="4" baseType="variant">
      <vt:variant>
        <vt:lpstr>Theme</vt:lpstr>
      </vt:variant>
      <vt:variant>
        <vt:i4>1</vt:i4>
      </vt:variant>
      <vt:variant>
        <vt:lpstr>Slide Titles</vt:lpstr>
      </vt:variant>
      <vt:variant>
        <vt:i4>61</vt:i4>
      </vt:variant>
    </vt:vector>
  </HeadingPairs>
  <TitlesOfParts>
    <vt:vector size="62" baseType="lpstr">
      <vt:lpstr>Office Theme</vt:lpstr>
      <vt:lpstr>PowerPoint Presentation</vt:lpstr>
      <vt:lpstr>Objective</vt:lpstr>
      <vt:lpstr>Lesson overview</vt:lpstr>
      <vt:lpstr>PowerPoint Presentation</vt:lpstr>
      <vt:lpstr>PowerPoint Presentation</vt:lpstr>
      <vt:lpstr>Why do we need Ammunition Surveillance?</vt:lpstr>
      <vt:lpstr>Ammunition Surveillance in UN Missions</vt:lpstr>
      <vt:lpstr>Prior to Deployment</vt:lpstr>
      <vt:lpstr>Shelf-Life of Ammunition</vt:lpstr>
      <vt:lpstr>Upper-Age Limit of Ammunition</vt:lpstr>
      <vt:lpstr>Upper-Age Limit of Ammunition</vt:lpstr>
      <vt:lpstr>‘Safe to Deploy’ Certificate </vt:lpstr>
      <vt:lpstr>Ammunition Surveillance in UN Missions</vt:lpstr>
      <vt:lpstr>Stockpile Management Practices: Expired Ammunition</vt:lpstr>
      <vt:lpstr>Stockpile Management Practices Early Warning of Expiration</vt:lpstr>
      <vt:lpstr>EXERCISE  If this ammo came with a certificate of a 20 year shelf life when should you inform your Commander. Was manufactured May 2002. Camp opened in 2001…</vt:lpstr>
      <vt:lpstr>PowerPoint Presentation</vt:lpstr>
      <vt:lpstr>Ageing and Degradation of Ammunition &amp; Explosives</vt:lpstr>
      <vt:lpstr>Degradation of Ammunition: Physical Mechanism</vt:lpstr>
      <vt:lpstr>Degradation of Ammunition: Chemical Mechanism</vt:lpstr>
      <vt:lpstr>Degradation of Ammunition: Climatic Mechanism</vt:lpstr>
      <vt:lpstr>Examples of Ammunition</vt:lpstr>
      <vt:lpstr>Examples of Ammunition</vt:lpstr>
      <vt:lpstr>Examples of Ammunition</vt:lpstr>
      <vt:lpstr>Examples of Ammunition</vt:lpstr>
      <vt:lpstr>Examples of Ammunition</vt:lpstr>
      <vt:lpstr>Examples of Ammunition</vt:lpstr>
      <vt:lpstr>Examples of Ammunition</vt:lpstr>
      <vt:lpstr>Examples of Ammunition</vt:lpstr>
      <vt:lpstr>Examples of Expired Ammunition</vt:lpstr>
      <vt:lpstr>Degradation of Ammunition: Climatic Mechanism</vt:lpstr>
      <vt:lpstr>Propellant degradation due to High Temperatures</vt:lpstr>
      <vt:lpstr>PowerPoint Presentation</vt:lpstr>
      <vt:lpstr>Purpose of Surveillance</vt:lpstr>
      <vt:lpstr>Purpose of Surveillance</vt:lpstr>
      <vt:lpstr>Requirements for Effective Surveillance activities</vt:lpstr>
      <vt:lpstr>Requirements for Effective Surveillance activities</vt:lpstr>
      <vt:lpstr>Responsibility for Surveillance and in-service proof</vt:lpstr>
      <vt:lpstr>Surveillance and Inspection: Condition Codes</vt:lpstr>
      <vt:lpstr>Surveillance and Inspection: Defect Codes</vt:lpstr>
      <vt:lpstr>Surveillance and Inspection: Common Inspection Points</vt:lpstr>
      <vt:lpstr>Physical Inspection of Ammunition</vt:lpstr>
      <vt:lpstr>Ammunition Specific Inspection Points</vt:lpstr>
      <vt:lpstr>Ammunition Specific Inspection Points</vt:lpstr>
      <vt:lpstr>PowerPoint Presentation</vt:lpstr>
      <vt:lpstr>SATO - Competencies</vt:lpstr>
      <vt:lpstr>SATO - Competencies</vt:lpstr>
      <vt:lpstr>SATO - Competencies</vt:lpstr>
      <vt:lpstr>SATO - Competencies</vt:lpstr>
      <vt:lpstr>Responsibilities of SATO</vt:lpstr>
      <vt:lpstr>Responsibilities of SATO</vt:lpstr>
      <vt:lpstr>Responsibilities of SATO</vt:lpstr>
      <vt:lpstr>SATO Inspection</vt:lpstr>
      <vt:lpstr>SATO - Inspection and Evaluation</vt:lpstr>
      <vt:lpstr>Inspection and Evaluation</vt:lpstr>
      <vt:lpstr>Inspection and Evaluation</vt:lpstr>
      <vt:lpstr>Inspection and Evaluation</vt:lpstr>
      <vt:lpstr>PowerPoint Presentation</vt:lpstr>
      <vt:lpstr>Exercise</vt:lpstr>
      <vt:lpstr>Lesson overview</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Rory Edwards</dc:creator>
  <cp:lastModifiedBy>Grantham Andrew</cp:lastModifiedBy>
  <cp:revision>358</cp:revision>
  <dcterms:created xsi:type="dcterms:W3CDTF">2021-06-15T14:01:19Z</dcterms:created>
  <dcterms:modified xsi:type="dcterms:W3CDTF">2024-05-17T19:32:46Z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0x010100E52591365DD56D4D8750E674CD62EF32</vt:lpwstr>
  </property>
  <property fmtid="{D5CDD505-2E9C-101B-9397-08002B2CF9AE}" pid="3" name="MediaServiceImageTags">
    <vt:lpwstr/>
  </property>
</Properties>
</file>